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80" r:id="rId4"/>
  </p:sldMasterIdLst>
  <p:notesMasterIdLst>
    <p:notesMasterId r:id="rId83"/>
  </p:notesMasterIdLst>
  <p:handoutMasterIdLst>
    <p:handoutMasterId r:id="rId84"/>
  </p:handoutMasterIdLst>
  <p:sldIdLst>
    <p:sldId id="340" r:id="rId5"/>
    <p:sldId id="330" r:id="rId6"/>
    <p:sldId id="372" r:id="rId7"/>
    <p:sldId id="373" r:id="rId8"/>
    <p:sldId id="418" r:id="rId9"/>
    <p:sldId id="375" r:id="rId10"/>
    <p:sldId id="419" r:id="rId11"/>
    <p:sldId id="433" r:id="rId12"/>
    <p:sldId id="434" r:id="rId13"/>
    <p:sldId id="435" r:id="rId14"/>
    <p:sldId id="377" r:id="rId15"/>
    <p:sldId id="378" r:id="rId16"/>
    <p:sldId id="379" r:id="rId17"/>
    <p:sldId id="380" r:id="rId18"/>
    <p:sldId id="381" r:id="rId19"/>
    <p:sldId id="431" r:id="rId20"/>
    <p:sldId id="382" r:id="rId21"/>
    <p:sldId id="383" r:id="rId22"/>
    <p:sldId id="384" r:id="rId23"/>
    <p:sldId id="420" r:id="rId24"/>
    <p:sldId id="421" r:id="rId25"/>
    <p:sldId id="422" r:id="rId26"/>
    <p:sldId id="388" r:id="rId27"/>
    <p:sldId id="430" r:id="rId28"/>
    <p:sldId id="389" r:id="rId29"/>
    <p:sldId id="390" r:id="rId30"/>
    <p:sldId id="391" r:id="rId31"/>
    <p:sldId id="392" r:id="rId32"/>
    <p:sldId id="443" r:id="rId33"/>
    <p:sldId id="393" r:id="rId34"/>
    <p:sldId id="439" r:id="rId35"/>
    <p:sldId id="394" r:id="rId36"/>
    <p:sldId id="395" r:id="rId37"/>
    <p:sldId id="423" r:id="rId38"/>
    <p:sldId id="424" r:id="rId39"/>
    <p:sldId id="399" r:id="rId40"/>
    <p:sldId id="400" r:id="rId41"/>
    <p:sldId id="401" r:id="rId42"/>
    <p:sldId id="402" r:id="rId43"/>
    <p:sldId id="403" r:id="rId44"/>
    <p:sldId id="404" r:id="rId45"/>
    <p:sldId id="425" r:id="rId46"/>
    <p:sldId id="407" r:id="rId47"/>
    <p:sldId id="408" r:id="rId48"/>
    <p:sldId id="438" r:id="rId49"/>
    <p:sldId id="437" r:id="rId50"/>
    <p:sldId id="409" r:id="rId51"/>
    <p:sldId id="428" r:id="rId52"/>
    <p:sldId id="426" r:id="rId53"/>
    <p:sldId id="440" r:id="rId54"/>
    <p:sldId id="411" r:id="rId55"/>
    <p:sldId id="436" r:id="rId56"/>
    <p:sldId id="412" r:id="rId57"/>
    <p:sldId id="441" r:id="rId58"/>
    <p:sldId id="413" r:id="rId59"/>
    <p:sldId id="414" r:id="rId60"/>
    <p:sldId id="442" r:id="rId61"/>
    <p:sldId id="415" r:id="rId62"/>
    <p:sldId id="444" r:id="rId63"/>
    <p:sldId id="445" r:id="rId64"/>
    <p:sldId id="447" r:id="rId65"/>
    <p:sldId id="462" r:id="rId66"/>
    <p:sldId id="456" r:id="rId67"/>
    <p:sldId id="448" r:id="rId68"/>
    <p:sldId id="449" r:id="rId69"/>
    <p:sldId id="450" r:id="rId70"/>
    <p:sldId id="451" r:id="rId71"/>
    <p:sldId id="452" r:id="rId72"/>
    <p:sldId id="453" r:id="rId73"/>
    <p:sldId id="454" r:id="rId74"/>
    <p:sldId id="455" r:id="rId75"/>
    <p:sldId id="457" r:id="rId76"/>
    <p:sldId id="458" r:id="rId77"/>
    <p:sldId id="459" r:id="rId78"/>
    <p:sldId id="460" r:id="rId79"/>
    <p:sldId id="463" r:id="rId80"/>
    <p:sldId id="461" r:id="rId81"/>
    <p:sldId id="429" r:id="rId82"/>
  </p:sldIdLst>
  <p:sldSz cx="9144000" cy="5143500" type="screen16x9"/>
  <p:notesSz cx="6997700" cy="9283700"/>
  <p:defaultTextStyle>
    <a:defPPr>
      <a:defRPr lang="en-US"/>
    </a:defPPr>
    <a:lvl1pPr algn="ctr" rtl="0" fontAlgn="base">
      <a:spcBef>
        <a:spcPct val="0"/>
      </a:spcBef>
      <a:spcAft>
        <a:spcPct val="40000"/>
      </a:spcAft>
      <a:defRPr sz="2400" kern="1200">
        <a:solidFill>
          <a:srgbClr val="0095D3"/>
        </a:solidFill>
        <a:latin typeface="Arial" charset="0"/>
        <a:ea typeface="ＭＳ Ｐゴシック" pitchFamily="34" charset="-128"/>
        <a:cs typeface="+mn-cs"/>
      </a:defRPr>
    </a:lvl1pPr>
    <a:lvl2pPr marL="457200" algn="ctr" rtl="0" fontAlgn="base">
      <a:spcBef>
        <a:spcPct val="0"/>
      </a:spcBef>
      <a:spcAft>
        <a:spcPct val="40000"/>
      </a:spcAft>
      <a:defRPr sz="2400" kern="1200">
        <a:solidFill>
          <a:srgbClr val="0095D3"/>
        </a:solidFill>
        <a:latin typeface="Arial" charset="0"/>
        <a:ea typeface="ＭＳ Ｐゴシック" pitchFamily="34" charset="-128"/>
        <a:cs typeface="+mn-cs"/>
      </a:defRPr>
    </a:lvl2pPr>
    <a:lvl3pPr marL="914400" algn="ctr" rtl="0" fontAlgn="base">
      <a:spcBef>
        <a:spcPct val="0"/>
      </a:spcBef>
      <a:spcAft>
        <a:spcPct val="40000"/>
      </a:spcAft>
      <a:defRPr sz="2400" kern="1200">
        <a:solidFill>
          <a:srgbClr val="0095D3"/>
        </a:solidFill>
        <a:latin typeface="Arial" charset="0"/>
        <a:ea typeface="ＭＳ Ｐゴシック" pitchFamily="34" charset="-128"/>
        <a:cs typeface="+mn-cs"/>
      </a:defRPr>
    </a:lvl3pPr>
    <a:lvl4pPr marL="1371600" algn="ctr" rtl="0" fontAlgn="base">
      <a:spcBef>
        <a:spcPct val="0"/>
      </a:spcBef>
      <a:spcAft>
        <a:spcPct val="40000"/>
      </a:spcAft>
      <a:defRPr sz="2400" kern="1200">
        <a:solidFill>
          <a:srgbClr val="0095D3"/>
        </a:solidFill>
        <a:latin typeface="Arial" charset="0"/>
        <a:ea typeface="ＭＳ Ｐゴシック" pitchFamily="34" charset="-128"/>
        <a:cs typeface="+mn-cs"/>
      </a:defRPr>
    </a:lvl4pPr>
    <a:lvl5pPr marL="1828800" algn="ctr" rtl="0" fontAlgn="base">
      <a:spcBef>
        <a:spcPct val="0"/>
      </a:spcBef>
      <a:spcAft>
        <a:spcPct val="40000"/>
      </a:spcAft>
      <a:defRPr sz="2400" kern="1200">
        <a:solidFill>
          <a:srgbClr val="0095D3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rgbClr val="0095D3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rgbClr val="0095D3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rgbClr val="0095D3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rgbClr val="0095D3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02D"/>
    <a:srgbClr val="6DB33F"/>
    <a:srgbClr val="999999"/>
    <a:srgbClr val="F1F1F1"/>
    <a:srgbClr val="5FA134"/>
    <a:srgbClr val="DCDCDC"/>
    <a:srgbClr val="C2CD23"/>
    <a:srgbClr val="333333"/>
    <a:srgbClr val="262626"/>
    <a:srgbClr val="0095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33" autoAdjust="0"/>
    <p:restoredTop sz="72031" autoAdjust="0"/>
  </p:normalViewPr>
  <p:slideViewPr>
    <p:cSldViewPr snapToGrid="0">
      <p:cViewPr>
        <p:scale>
          <a:sx n="106" d="100"/>
          <a:sy n="106" d="100"/>
        </p:scale>
        <p:origin x="-2920" y="-544"/>
      </p:cViewPr>
      <p:guideLst>
        <p:guide orient="horz" pos="1710"/>
        <p:guide pos="2874"/>
        <p:guide pos="5570"/>
        <p:guide pos="192"/>
      </p:guideLst>
    </p:cSldViewPr>
  </p:slideViewPr>
  <p:outlineViewPr>
    <p:cViewPr>
      <p:scale>
        <a:sx n="33" d="100"/>
        <a:sy n="33" d="100"/>
      </p:scale>
      <p:origin x="42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-1758" y="-96"/>
      </p:cViewPr>
      <p:guideLst>
        <p:guide orient="horz" pos="2924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notesMaster" Target="notesMasters/notesMaster1.xml"/><Relationship Id="rId84" Type="http://schemas.openxmlformats.org/officeDocument/2006/relationships/handoutMaster" Target="handoutMasters/handoutMaster1.xml"/><Relationship Id="rId85" Type="http://schemas.openxmlformats.org/officeDocument/2006/relationships/printerSettings" Target="printerSettings/printerSettings1.bin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3"/>
            <a:ext cx="303233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10" tIns="46504" rIns="93010" bIns="46504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Aft>
                <a:spcPct val="0"/>
              </a:spcAft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363" y="3"/>
            <a:ext cx="303233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10" tIns="46504" rIns="93010" bIns="46504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Aft>
                <a:spcPct val="0"/>
              </a:spcAft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8819518"/>
            <a:ext cx="303233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10" tIns="46504" rIns="93010" bIns="46504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Aft>
                <a:spcPct val="0"/>
              </a:spcAft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363" y="8819518"/>
            <a:ext cx="303233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10" tIns="46504" rIns="93010" bIns="46504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Aft>
                <a:spcPct val="0"/>
              </a:spcAft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273D68B-0CA8-4788-90D5-2D086E039D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97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3"/>
            <a:ext cx="303233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10" tIns="46504" rIns="93010" bIns="46504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Aft>
                <a:spcPct val="0"/>
              </a:spcAft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363" y="3"/>
            <a:ext cx="303233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10" tIns="46504" rIns="93010" bIns="46504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Aft>
                <a:spcPct val="0"/>
              </a:spcAft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4813" y="695325"/>
            <a:ext cx="6188075" cy="34813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028" y="4409758"/>
            <a:ext cx="5131647" cy="4177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10" tIns="46504" rIns="93010" bIns="465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8819518"/>
            <a:ext cx="303233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10" tIns="46504" rIns="93010" bIns="46504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Aft>
                <a:spcPct val="0"/>
              </a:spcAft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363" y="8819518"/>
            <a:ext cx="303233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10" tIns="46504" rIns="93010" bIns="46504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Aft>
                <a:spcPct val="0"/>
              </a:spcAft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0ED41AE-736E-48F5-8701-1355F6D9E9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170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4813" y="695325"/>
            <a:ext cx="6188075" cy="3481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ED41AE-736E-48F5-8701-1355F6D9E97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5881B-3F90-AD47-843A-DC7082F4C1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54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Easy to figure</a:t>
            </a:r>
            <a:r>
              <a:rPr lang="en-US" baseline="0" dirty="0" smtClean="0"/>
              <a:t> out credentials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5881B-3F90-AD47-843A-DC7082F4C1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54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5881B-3F90-AD47-843A-DC7082F4C1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24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515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Password not transmitted, nonce means header never repeated (replay attacks)</a:t>
            </a:r>
          </a:p>
          <a:p>
            <a:pPr defTabSz="46515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MD5 broken, Certifications (FIPS), prevents proper password storage, </a:t>
            </a:r>
            <a:r>
              <a:rPr lang="en-US" dirty="0" err="1" smtClean="0"/>
              <a:t>MitM</a:t>
            </a:r>
            <a:r>
              <a:rPr lang="en-US" dirty="0" smtClean="0"/>
              <a:t> attacks</a:t>
            </a:r>
          </a:p>
          <a:p>
            <a:endParaRPr lang="en-US" dirty="0" smtClean="0"/>
          </a:p>
          <a:p>
            <a:r>
              <a:rPr lang="en-US" dirty="0" smtClean="0"/>
              <a:t>9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5881B-3F90-AD47-843A-DC7082F4C1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24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515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Password not transmitted, nonce means header never repeated (replay attacks)</a:t>
            </a:r>
          </a:p>
          <a:p>
            <a:pPr defTabSz="46515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MD5 broken, Certifications (FIPS), prevents proper password storage, </a:t>
            </a:r>
            <a:r>
              <a:rPr lang="en-US" dirty="0" err="1" smtClean="0"/>
              <a:t>MitM</a:t>
            </a:r>
            <a:r>
              <a:rPr lang="en-US" dirty="0" smtClean="0"/>
              <a:t> attacks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5881B-3F90-AD47-843A-DC7082F4C1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24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4813" y="695325"/>
            <a:ext cx="6188075" cy="3481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ED41AE-736E-48F5-8701-1355F6D9E97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Confidentiality, Integrity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JavaScript need SSL?</a:t>
            </a:r>
          </a:p>
          <a:p>
            <a:r>
              <a:rPr lang="en-US" baseline="0" dirty="0" smtClean="0"/>
              <a:t>CSS need SSL?</a:t>
            </a:r>
          </a:p>
          <a:p>
            <a:r>
              <a:rPr lang="en-US" baseline="0" dirty="0" smtClean="0"/>
              <a:t>Images need SSL?</a:t>
            </a:r>
          </a:p>
          <a:p>
            <a:r>
              <a:rPr lang="en-US" baseline="0" dirty="0" smtClean="0"/>
              <a:t>Comcast injects ads http://</a:t>
            </a:r>
            <a:r>
              <a:rPr lang="en-US" baseline="0" dirty="0" err="1" smtClean="0"/>
              <a:t>www.pcworld.com</a:t>
            </a:r>
            <a:r>
              <a:rPr lang="en-US" baseline="0" dirty="0" smtClean="0"/>
              <a:t>/article/2604422/</a:t>
            </a:r>
            <a:r>
              <a:rPr lang="en-US" baseline="0" dirty="0" err="1" smtClean="0"/>
              <a:t>comcasts</a:t>
            </a:r>
            <a:r>
              <a:rPr lang="en-US" baseline="0" dirty="0" smtClean="0"/>
              <a:t>-open-</a:t>
            </a:r>
            <a:r>
              <a:rPr lang="en-US" baseline="0" dirty="0" err="1" smtClean="0"/>
              <a:t>wi-fi</a:t>
            </a:r>
            <a:r>
              <a:rPr lang="en-US" baseline="0" dirty="0" smtClean="0"/>
              <a:t>-hotspots-inject-ads-into-your-</a:t>
            </a:r>
            <a:r>
              <a:rPr lang="en-US" baseline="0" dirty="0" err="1" smtClean="0"/>
              <a:t>browser.html</a:t>
            </a:r>
            <a:endParaRPr lang="en-US" baseline="0" dirty="0" smtClean="0"/>
          </a:p>
          <a:p>
            <a:r>
              <a:rPr lang="en-US" baseline="0" dirty="0" smtClean="0"/>
              <a:t>Verizon injecting ID into requests http://</a:t>
            </a:r>
            <a:r>
              <a:rPr lang="en-US" baseline="0" dirty="0" err="1" smtClean="0"/>
              <a:t>www.wired.com</a:t>
            </a:r>
            <a:r>
              <a:rPr lang="en-US" baseline="0" dirty="0" smtClean="0"/>
              <a:t>/2014/10/</a:t>
            </a:r>
            <a:r>
              <a:rPr lang="en-US" baseline="0" dirty="0" err="1" smtClean="0"/>
              <a:t>verizons</a:t>
            </a:r>
            <a:r>
              <a:rPr lang="en-US" baseline="0" dirty="0" smtClean="0"/>
              <a:t>-</a:t>
            </a:r>
            <a:r>
              <a:rPr lang="en-US" baseline="0" dirty="0" err="1" smtClean="0"/>
              <a:t>perma</a:t>
            </a:r>
            <a:r>
              <a:rPr lang="en-US" baseline="0" dirty="0" smtClean="0"/>
              <a:t>-cookie/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5881B-3F90-AD47-843A-DC7082F4C1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24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Heartbleed</a:t>
            </a:r>
            <a:r>
              <a:rPr lang="en-US" baseline="0" dirty="0" smtClean="0"/>
              <a:t> - http://</a:t>
            </a:r>
            <a:r>
              <a:rPr lang="en-US" baseline="0" dirty="0" err="1" smtClean="0"/>
              <a:t>heartbleed.com</a:t>
            </a:r>
            <a:r>
              <a:rPr lang="en-US" baseline="0" dirty="0" smtClean="0"/>
              <a:t>/</a:t>
            </a:r>
          </a:p>
          <a:p>
            <a:r>
              <a:rPr lang="en-US" baseline="0" dirty="0" err="1" smtClean="0"/>
              <a:t>Gotofail</a:t>
            </a:r>
            <a:r>
              <a:rPr lang="en-US" baseline="0" dirty="0" smtClean="0"/>
              <a:t> – fail was not in a conditional statement, https://</a:t>
            </a:r>
            <a:r>
              <a:rPr lang="en-US" baseline="0" dirty="0" err="1" smtClean="0"/>
              <a:t>www.imperialviolet.org</a:t>
            </a:r>
            <a:r>
              <a:rPr lang="en-US" baseline="0" dirty="0" smtClean="0"/>
              <a:t>/2014/02/22/</a:t>
            </a:r>
            <a:r>
              <a:rPr lang="en-US" baseline="0" dirty="0" err="1" smtClean="0"/>
              <a:t>applebug.html</a:t>
            </a:r>
            <a:endParaRPr lang="en-US" baseline="0" dirty="0" smtClean="0"/>
          </a:p>
          <a:p>
            <a:r>
              <a:rPr lang="en-US" baseline="0" dirty="0" smtClean="0"/>
              <a:t>CRIME (Compression Ratio Info-leak Made Easy) http://</a:t>
            </a:r>
            <a:r>
              <a:rPr lang="en-US" baseline="0" dirty="0" err="1" smtClean="0"/>
              <a:t>en.wikipedia.org</a:t>
            </a:r>
            <a:r>
              <a:rPr lang="en-US" baseline="0" dirty="0" smtClean="0"/>
              <a:t>/wiki/CRIME</a:t>
            </a:r>
          </a:p>
          <a:p>
            <a:r>
              <a:rPr lang="en-US" baseline="0" dirty="0" smtClean="0"/>
              <a:t>BEAST - Browser Exploit Against SSL/TLS</a:t>
            </a:r>
          </a:p>
          <a:p>
            <a:r>
              <a:rPr lang="en-US" baseline="0" dirty="0" smtClean="0"/>
              <a:t>POODLE (Padding oracle on downloaded legacy encryption; SSL3)- </a:t>
            </a:r>
            <a:r>
              <a:rPr lang="en-US" dirty="0" smtClean="0"/>
              <a:t>http://</a:t>
            </a:r>
            <a:r>
              <a:rPr lang="en-US" dirty="0" err="1" smtClean="0"/>
              <a:t>en.wikipedia.org</a:t>
            </a:r>
            <a:r>
              <a:rPr lang="en-US" dirty="0" smtClean="0"/>
              <a:t>/wiki/POODLE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5881B-3F90-AD47-843A-DC7082F4C1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24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istlsfastyet.com</a:t>
            </a:r>
            <a:r>
              <a:rPr lang="en-US" dirty="0" smtClean="0"/>
              <a:t>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=0EB7zh_7UE4</a:t>
            </a:r>
          </a:p>
          <a:p>
            <a:endParaRPr lang="en-US" dirty="0" smtClean="0"/>
          </a:p>
          <a:p>
            <a:r>
              <a:rPr lang="en-US" dirty="0" smtClean="0"/>
              <a:t>Asymmetric</a:t>
            </a:r>
            <a:r>
              <a:rPr lang="en-US" baseline="0" dirty="0" smtClean="0"/>
              <a:t> O(1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) / handshake</a:t>
            </a:r>
          </a:p>
          <a:p>
            <a:r>
              <a:rPr lang="en-US" baseline="0" dirty="0" smtClean="0"/>
              <a:t>Symmetric – easily saturate your NIC (so crypto not bottleneck) 100mbps+ per core w/ sha256 and 1024 byte blocks</a:t>
            </a:r>
          </a:p>
          <a:p>
            <a:r>
              <a:rPr lang="en-US" baseline="0" dirty="0" smtClean="0"/>
              <a:t>Find out: </a:t>
            </a:r>
          </a:p>
          <a:p>
            <a:r>
              <a:rPr lang="en-US" baseline="0" dirty="0" smtClean="0"/>
              <a:t>$ </a:t>
            </a:r>
            <a:r>
              <a:rPr lang="en-US" baseline="0" dirty="0" err="1" smtClean="0"/>
              <a:t>openssl</a:t>
            </a:r>
            <a:r>
              <a:rPr lang="en-US" baseline="0" dirty="0" smtClean="0"/>
              <a:t> speed </a:t>
            </a:r>
            <a:r>
              <a:rPr lang="en-US" baseline="0" dirty="0" err="1" smtClean="0"/>
              <a:t>sha</a:t>
            </a:r>
            <a:endParaRPr lang="en-US" baseline="0" dirty="0" smtClean="0"/>
          </a:p>
          <a:p>
            <a:r>
              <a:rPr lang="en-US" baseline="0" dirty="0" smtClean="0"/>
              <a:t>$</a:t>
            </a:r>
            <a:r>
              <a:rPr lang="en-US" baseline="0" dirty="0" err="1" smtClean="0"/>
              <a:t>openssl</a:t>
            </a:r>
            <a:r>
              <a:rPr lang="en-US" baseline="0" dirty="0" smtClean="0"/>
              <a:t> speed </a:t>
            </a:r>
            <a:r>
              <a:rPr lang="en-US" baseline="0" dirty="0" err="1" smtClean="0"/>
              <a:t>ecdh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5881B-3F90-AD47-843A-DC7082F4C15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24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4813" y="695325"/>
            <a:ext cx="6188075" cy="3481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ED41AE-736E-48F5-8701-1355F6D9E97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5881B-3F90-AD47-843A-DC7082F4C1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535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4813" y="695325"/>
            <a:ext cx="6188075" cy="3481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ED41AE-736E-48F5-8701-1355F6D9E97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4813" y="695325"/>
            <a:ext cx="6188075" cy="3481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ED41AE-736E-48F5-8701-1355F6D9E97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TLS Resumption – eliminate </a:t>
            </a:r>
            <a:r>
              <a:rPr lang="en-US" dirty="0" err="1" smtClean="0"/>
              <a:t>as</a:t>
            </a:r>
            <a:r>
              <a:rPr lang="en-US" baseline="0" dirty="0" err="1" smtClean="0"/>
              <a:t>ym</a:t>
            </a:r>
            <a:r>
              <a:rPr lang="en-US" baseline="0" dirty="0" smtClean="0"/>
              <a:t>, no handshake so 1 – RTT, Session identifiers (server side state, session tickets)</a:t>
            </a:r>
          </a:p>
          <a:p>
            <a:r>
              <a:rPr lang="en-US" baseline="0" dirty="0" smtClean="0"/>
              <a:t>Latency - </a:t>
            </a:r>
            <a:r>
              <a:rPr lang="en-US" dirty="0" smtClean="0"/>
              <a:t>CDN (terminate closer to the client), TLS False Start</a:t>
            </a:r>
          </a:p>
          <a:p>
            <a:r>
              <a:rPr lang="en-US" dirty="0" smtClean="0"/>
              <a:t>OCSP – DNS</a:t>
            </a:r>
            <a:r>
              <a:rPr lang="en-US" baseline="0" dirty="0" smtClean="0"/>
              <a:t> lookup, TCP connect, wait for server response, OCSP</a:t>
            </a:r>
          </a:p>
          <a:p>
            <a:r>
              <a:rPr lang="en-US" baseline="0" dirty="0" err="1" smtClean="0"/>
              <a:t>Cloudflare</a:t>
            </a:r>
            <a:r>
              <a:rPr lang="en-US" baseline="0" dirty="0" smtClean="0"/>
              <a:t> can add one click SSL, new Keyless SSL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5881B-3F90-AD47-843A-DC7082F4C15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24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ED41AE-736E-48F5-8701-1355F6D9E97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060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Plaintext</a:t>
            </a:r>
          </a:p>
          <a:p>
            <a:r>
              <a:rPr lang="en-US" dirty="0" smtClean="0"/>
              <a:t>MD5</a:t>
            </a:r>
          </a:p>
          <a:p>
            <a:r>
              <a:rPr lang="en-US" dirty="0" smtClean="0"/>
              <a:t>SHA</a:t>
            </a:r>
          </a:p>
          <a:p>
            <a:r>
              <a:rPr lang="en-US" dirty="0" smtClean="0"/>
              <a:t>Salt</a:t>
            </a:r>
          </a:p>
          <a:p>
            <a:endParaRPr lang="en-US" dirty="0" smtClean="0"/>
          </a:p>
          <a:p>
            <a:r>
              <a:rPr lang="en-US" dirty="0" smtClean="0"/>
              <a:t>Adaptive One way function – PBKDF2 (NIST), </a:t>
            </a:r>
            <a:r>
              <a:rPr lang="en-US" dirty="0" err="1" smtClean="0"/>
              <a:t>scrypt</a:t>
            </a:r>
            <a:r>
              <a:rPr lang="en-US" dirty="0" smtClean="0"/>
              <a:t>, </a:t>
            </a:r>
            <a:r>
              <a:rPr lang="en-US" dirty="0" err="1" smtClean="0"/>
              <a:t>bcrypt</a:t>
            </a:r>
            <a:r>
              <a:rPr lang="en-US" dirty="0" smtClean="0"/>
              <a:t>; intended to be slow</a:t>
            </a:r>
            <a:r>
              <a:rPr lang="en-US" baseline="0" dirty="0" smtClean="0"/>
              <a:t> (tune to be .5 seconds), remember hackers use GPUs, limit with </a:t>
            </a:r>
            <a:r>
              <a:rPr lang="en-US" baseline="0" dirty="0" err="1" smtClean="0"/>
              <a:t>Scrypt</a:t>
            </a:r>
            <a:r>
              <a:rPr lang="en-US" baseline="0" dirty="0" smtClean="0"/>
              <a:t> but that takes lots of RAM (&gt;= 16MB / password verify)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5881B-3F90-AD47-843A-DC7082F4C15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240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State is bad!</a:t>
            </a:r>
          </a:p>
          <a:p>
            <a:r>
              <a:rPr lang="en-US" dirty="0" smtClean="0"/>
              <a:t>Let’s embed information in a token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5881B-3F90-AD47-843A-DC7082F4C15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672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5881B-3F90-AD47-843A-DC7082F4C15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672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Encryption not authentication – CBC uses IV to XOR with plaintext of first block</a:t>
            </a:r>
          </a:p>
          <a:p>
            <a:r>
              <a:rPr lang="en-US" baseline="0" dirty="0" smtClean="0"/>
              <a:t>Replay attacks</a:t>
            </a:r>
          </a:p>
          <a:p>
            <a:r>
              <a:rPr lang="en-US" baseline="0" dirty="0" smtClean="0"/>
              <a:t>How revoke access if compromised?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ED41AE-736E-48F5-8701-1355F6D9E97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437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State is bad!</a:t>
            </a:r>
          </a:p>
          <a:p>
            <a:r>
              <a:rPr lang="en-US" dirty="0" smtClean="0"/>
              <a:t>Let’s embed information in a token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5881B-3F90-AD47-843A-DC7082F4C15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67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ED41AE-736E-48F5-8701-1355F6D9E97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30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Pause…Before we get started, I wanted to</a:t>
            </a:r>
            <a:r>
              <a:rPr lang="en-US" baseline="0" dirty="0" smtClean="0"/>
              <a:t> give a disclaimer. As someone who is interested in security, I will </a:t>
            </a:r>
            <a:r>
              <a:rPr lang="en-US" dirty="0" smtClean="0"/>
              <a:t>be</a:t>
            </a:r>
            <a:r>
              <a:rPr lang="en-US" baseline="0" dirty="0" smtClean="0"/>
              <a:t> telling you what you NEED to hear not necessarily what you WANT to hear.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Ignoring me won’t end your life, but if your application is hacked your employment is likely to be terminated.</a:t>
            </a:r>
          </a:p>
          <a:p>
            <a:endParaRPr lang="en-US" baseline="0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jurvetson</a:t>
            </a:r>
            <a:r>
              <a:rPr lang="en-US" dirty="0" smtClean="0"/>
              <a:t>/1118807/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5881B-3F90-AD47-843A-DC7082F4C1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1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won’t scale!</a:t>
            </a:r>
          </a:p>
          <a:p>
            <a:r>
              <a:rPr lang="en-US" dirty="0" smtClean="0"/>
              <a:t>HTTP is a stateless protocol layered on top of TCP (</a:t>
            </a:r>
            <a:r>
              <a:rPr lang="en-US" dirty="0" err="1" smtClean="0"/>
              <a:t>stateful</a:t>
            </a:r>
            <a:r>
              <a:rPr lang="en-US" dirty="0" smtClean="0"/>
              <a:t>)</a:t>
            </a:r>
          </a:p>
          <a:p>
            <a:r>
              <a:rPr lang="en-US" dirty="0" smtClean="0"/>
              <a:t>IP is a stateless protocol that uses Border Gateway Protocol (</a:t>
            </a:r>
            <a:r>
              <a:rPr lang="en-US" dirty="0" err="1" smtClean="0"/>
              <a:t>stateful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5881B-3F90-AD47-843A-DC7082F4C15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32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4813" y="695325"/>
            <a:ext cx="6188075" cy="3481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don’t we want</a:t>
            </a:r>
            <a:r>
              <a:rPr lang="en-US" baseline="0" dirty="0" smtClean="0"/>
              <a:t> state on the server? Performance/scalability (adding additional nodes)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ED41AE-736E-48F5-8701-1355F6D9E97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4813" y="695325"/>
            <a:ext cx="6188075" cy="3481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Representational_state_transfer#Stateless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Person Needs</a:t>
            </a:r>
            <a:r>
              <a:rPr lang="en-US" baseline="0" dirty="0" smtClean="0"/>
              <a:t> to be stored, Place it in a </a:t>
            </a:r>
            <a:r>
              <a:rPr lang="en-US" baseline="0" dirty="0" err="1" smtClean="0"/>
              <a:t>DataStore</a:t>
            </a:r>
            <a:r>
              <a:rPr lang="en-US" baseline="0" dirty="0" smtClean="0"/>
              <a:t>, Doesn’t Perform….cache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Too large, lots of writes,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doesn’t perform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think for yourself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ED41AE-736E-48F5-8701-1355F6D9E97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Person is now our</a:t>
            </a:r>
            <a:r>
              <a:rPr lang="en-US" baseline="0" dirty="0" smtClean="0"/>
              <a:t> User…Authentication information (don’t want to validate passwords)</a:t>
            </a:r>
          </a:p>
          <a:p>
            <a:r>
              <a:rPr lang="en-US" baseline="0" dirty="0" smtClean="0"/>
              <a:t>Interface, backed by anything, servers provide other implementations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ED41AE-736E-48F5-8701-1355F6D9E97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1277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problem? JSESSIOND</a:t>
            </a:r>
            <a:r>
              <a:rPr lang="en-US" baseline="0" dirty="0" smtClean="0"/>
              <a:t> leaks implementation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5881B-3F90-AD47-843A-DC7082F4C15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04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Cookies implicit</a:t>
            </a:r>
          </a:p>
          <a:p>
            <a:r>
              <a:rPr lang="en-US" dirty="0" smtClean="0"/>
              <a:t>Configuring the </a:t>
            </a:r>
            <a:r>
              <a:rPr lang="en-US" dirty="0" err="1" smtClean="0"/>
              <a:t>DataStore</a:t>
            </a:r>
            <a:r>
              <a:rPr lang="en-US" baseline="0" dirty="0" smtClean="0"/>
              <a:t> </a:t>
            </a:r>
            <a:r>
              <a:rPr lang="en-US" dirty="0" smtClean="0"/>
              <a:t>is specific to the application server, obtain from a header?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5881B-3F90-AD47-843A-DC7082F4C15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908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HttpSession</a:t>
            </a:r>
            <a:r>
              <a:rPr lang="en-US" baseline="0" dirty="0" smtClean="0"/>
              <a:t> uses </a:t>
            </a:r>
            <a:r>
              <a:rPr lang="en-US" baseline="0" dirty="0" err="1" smtClean="0"/>
              <a:t>Redis</a:t>
            </a:r>
            <a:r>
              <a:rPr lang="en-US" baseline="0" dirty="0" smtClean="0"/>
              <a:t>, also support Map for Distributed Maps like (</a:t>
            </a:r>
            <a:r>
              <a:rPr lang="en-US" baseline="0" dirty="0" err="1" smtClean="0"/>
              <a:t>Hazelcast</a:t>
            </a:r>
            <a:r>
              <a:rPr lang="en-US" baseline="0" dirty="0" smtClean="0"/>
              <a:t>), A simple interface allows plugging in custom implementations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ED41AE-736E-48F5-8701-1355F6D9E97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647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 with a Filter which needs registered with the Servlet container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ED41AE-736E-48F5-8701-1355F6D9E97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104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Boot does not need either of these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ED41AE-736E-48F5-8701-1355F6D9E97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123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See web application, </a:t>
            </a:r>
            <a:r>
              <a:rPr lang="en-US" baseline="0" dirty="0" smtClean="0"/>
              <a:t>SPA should use a cookie marked with </a:t>
            </a:r>
            <a:r>
              <a:rPr lang="en-US" baseline="0" dirty="0" err="1" smtClean="0"/>
              <a:t>HttpOnly</a:t>
            </a:r>
            <a:r>
              <a:rPr lang="en-US" baseline="0" dirty="0" smtClean="0"/>
              <a:t> and secure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pitchFamily="34" charset="-128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curl -v localhost:8080/messages/search/inbox -H "Accept: application/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json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" -H "x-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auth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-token: </a:t>
            </a:r>
            <a:r>
              <a:rPr lang="en-US" sz="1200" u="sng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8d72398d-4919-44e3-910e-7c2e9e6ea60d”</a:t>
            </a:r>
          </a:p>
          <a:p>
            <a:endParaRPr lang="en-US" sz="1200" u="sng" kern="1200" dirty="0" smtClean="0">
              <a:solidFill>
                <a:schemeClr val="tx1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ED41AE-736E-48F5-8701-1355F6D9E97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78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4813" y="695325"/>
            <a:ext cx="6188075" cy="3481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ED41AE-736E-48F5-8701-1355F6D9E97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Essentially just like </a:t>
            </a:r>
            <a:r>
              <a:rPr lang="en-US" dirty="0" err="1" smtClean="0"/>
              <a:t>OAuth</a:t>
            </a:r>
            <a:r>
              <a:rPr lang="en-US" dirty="0" smtClean="0"/>
              <a:t>…exchange a credential for a token (session id). Any</a:t>
            </a:r>
            <a:r>
              <a:rPr lang="en-US" baseline="0" dirty="0" smtClean="0"/>
              <a:t> need for </a:t>
            </a:r>
            <a:r>
              <a:rPr lang="en-US" baseline="0" dirty="0" err="1" smtClean="0"/>
              <a:t>Oauth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r>
              <a:rPr lang="en-US" baseline="0" dirty="0" smtClean="0"/>
              <a:t>11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ED41AE-736E-48F5-8701-1355F6D9E97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67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does this make sense? When you have</a:t>
            </a:r>
            <a:r>
              <a:rPr lang="en-US" baseline="0" dirty="0" smtClean="0"/>
              <a:t> a sandboxed application. Mobile does do some sandboxing, but do you know where you entered your password? Device with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ED41AE-736E-48F5-8701-1355F6D9E97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932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Exchanging a long</a:t>
            </a:r>
            <a:r>
              <a:rPr lang="en-US" baseline="0" dirty="0" smtClean="0"/>
              <a:t> term credential for a short term credential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ED41AE-736E-48F5-8701-1355F6D9E97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39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== Authorization Code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pitchFamily="34" charset="-128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http://localhost:8080/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oauth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authorize?response_type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=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code&amp;client_id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=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client&amp;client_secret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=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secret&amp;scope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=read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pitchFamily="34" charset="-128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curl </a:t>
            </a:r>
            <a:r>
              <a:rPr lang="en-US" sz="1200" u="sng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localhost:8080/</a:t>
            </a:r>
            <a:r>
              <a:rPr lang="en-US" sz="1200" u="sng" kern="1200" dirty="0" err="1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oauth</a:t>
            </a:r>
            <a:r>
              <a:rPr lang="en-US" sz="1200" u="sng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/token -u </a:t>
            </a:r>
            <a:r>
              <a:rPr lang="en-US" sz="1200" u="sng" kern="1200" dirty="0" err="1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client:secret</a:t>
            </a:r>
            <a:r>
              <a:rPr lang="en-US" sz="1200" u="sng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 -d "</a:t>
            </a:r>
            <a:r>
              <a:rPr lang="en-US" sz="1200" u="sng" kern="1200" dirty="0" err="1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grant_type</a:t>
            </a:r>
            <a:r>
              <a:rPr lang="en-US" sz="1200" u="sng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=</a:t>
            </a:r>
            <a:r>
              <a:rPr lang="en-US" sz="1200" u="sng" kern="1200" dirty="0" err="1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authorization_code&amp;code</a:t>
            </a:r>
            <a:r>
              <a:rPr lang="en-US" sz="1200" u="sng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=</a:t>
            </a:r>
            <a:r>
              <a:rPr lang="en-US" sz="1200" u="sng" kern="1200" dirty="0" err="1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inbmDK</a:t>
            </a:r>
            <a:r>
              <a:rPr lang="en-US" sz="1200" u="sng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"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pitchFamily="34" charset="-128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curl </a:t>
            </a:r>
            <a:r>
              <a:rPr lang="en-US" sz="1200" u="sng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localhost:8080/messages/search/inbox -H "Authorization: Bearer db8ac1ac-4189-41ff-9241-f8dfee5644b0"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pitchFamily="34" charset="-128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== Implicit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pitchFamily="34" charset="-128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http://localhost:8080/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oauth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authorize?response_type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=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token&amp;client_id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=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client&amp;client_secret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=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secret&amp;scope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=read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pitchFamily="34" charset="-128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curl </a:t>
            </a:r>
            <a:r>
              <a:rPr lang="en-US" sz="1200" u="sng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localhost:8080/messages/search/inbox -H "Authorization: Bearer db8ac1ac-4189-41ff-9241-f8dfee5644b0"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pitchFamily="34" charset="-128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== Password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pitchFamily="34" charset="-128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curl </a:t>
            </a:r>
            <a:r>
              <a:rPr lang="en-US" sz="1200" u="sng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localhost:8080/</a:t>
            </a:r>
            <a:r>
              <a:rPr lang="en-US" sz="1200" u="sng" kern="1200" dirty="0" err="1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oauth</a:t>
            </a:r>
            <a:r>
              <a:rPr lang="en-US" sz="1200" u="sng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/token -d "</a:t>
            </a:r>
            <a:r>
              <a:rPr lang="en-US" sz="1200" u="sng" kern="1200" dirty="0" err="1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grant_type</a:t>
            </a:r>
            <a:r>
              <a:rPr lang="en-US" sz="1200" u="sng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=</a:t>
            </a:r>
            <a:r>
              <a:rPr lang="en-US" sz="1200" u="sng" kern="1200" dirty="0" err="1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password&amp;username</a:t>
            </a:r>
            <a:r>
              <a:rPr lang="en-US" sz="1200" u="sng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=</a:t>
            </a:r>
            <a:r>
              <a:rPr lang="en-US" sz="1200" u="sng" kern="1200" dirty="0" err="1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rob@example.com&amp;password</a:t>
            </a:r>
            <a:r>
              <a:rPr lang="en-US" sz="1200" u="sng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=</a:t>
            </a:r>
            <a:r>
              <a:rPr lang="en-US" sz="1200" u="sng" kern="1200" dirty="0" err="1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password&amp;scope</a:t>
            </a:r>
            <a:r>
              <a:rPr lang="en-US" sz="1200" u="sng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=read" -u </a:t>
            </a:r>
            <a:r>
              <a:rPr lang="en-US" sz="1200" u="sng" kern="1200" dirty="0" err="1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client:secret</a:t>
            </a:r>
            <a:endParaRPr lang="en-US" sz="1200" u="sng" kern="1200" dirty="0" smtClean="0">
              <a:solidFill>
                <a:schemeClr val="tx1"/>
              </a:solidFill>
              <a:latin typeface="Arial" charset="0"/>
              <a:ea typeface="ＭＳ Ｐゴシック" pitchFamily="34" charset="-128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pitchFamily="34" charset="-128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curl </a:t>
            </a:r>
            <a:r>
              <a:rPr lang="en-US" sz="1200" u="sng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localhost:8080/messages/search/inbox -H "Authorization: Bearer cf7b4c2e-339f-442b-884e-8b2c413b8dcc"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pitchFamily="34" charset="-128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curl -v </a:t>
            </a:r>
            <a:r>
              <a:rPr lang="en-US" sz="1200" u="sng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localhost:8080/messages/ -X POST -d '{"</a:t>
            </a:r>
            <a:r>
              <a:rPr lang="en-US" sz="1200" u="sng" kern="1200" dirty="0" err="1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summary":"I</a:t>
            </a:r>
            <a:r>
              <a:rPr lang="en-US" sz="1200" u="sng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lang="en-US" sz="1200" u="sng" kern="1200" dirty="0" err="1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am","text":"using</a:t>
            </a:r>
            <a:r>
              <a:rPr lang="en-US" sz="1200" u="sng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lang="en-US" sz="1200" u="sng" kern="1200" dirty="0" err="1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OAuth</a:t>
            </a:r>
            <a:r>
              <a:rPr lang="en-US" sz="1200" u="sng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", "to" : "http://localhost:8080/users/1", "</a:t>
            </a:r>
            <a:r>
              <a:rPr lang="en-US" sz="1200" u="sng" kern="1200" dirty="0" err="1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from":"http</a:t>
            </a:r>
            <a:r>
              <a:rPr lang="en-US" sz="1200" u="sng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://localhost:8080/users/0"}' -H "Content-Type: application/</a:t>
            </a:r>
            <a:r>
              <a:rPr lang="en-US" sz="1200" u="sng" kern="1200" dirty="0" err="1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json</a:t>
            </a:r>
            <a:r>
              <a:rPr lang="en-US" sz="1200" u="sng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" -H "Authorization: Bearer db0d7df4-2712-4c7e-a5ab-d5add86427fe”</a:t>
            </a:r>
          </a:p>
          <a:p>
            <a:endParaRPr lang="en-US" sz="1200" u="sng" kern="1200" dirty="0" smtClean="0">
              <a:solidFill>
                <a:schemeClr val="tx1"/>
              </a:solidFill>
              <a:latin typeface="Arial" charset="0"/>
              <a:ea typeface="ＭＳ Ｐゴシック" pitchFamily="34" charset="-128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rPr>
              <a:t>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ED41AE-736E-48F5-8701-1355F6D9E97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212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4813" y="695325"/>
            <a:ext cx="6188075" cy="3481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ED41AE-736E-48F5-8701-1355F6D9E97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ED41AE-736E-48F5-8701-1355F6D9E97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773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ED41AE-736E-48F5-8701-1355F6D9E97A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421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495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8ED52C-58E3-AC49-8AA8-620D5BB52392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15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</a:endParaRPr>
          </a:p>
        </p:txBody>
      </p:sp>
      <p:sp>
        <p:nvSpPr>
          <p:cNvPr id="151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95D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876" indent="-285722" eaLnBrk="0" hangingPunct="0">
              <a:defRPr sz="2400">
                <a:solidFill>
                  <a:srgbClr val="0095D3"/>
                </a:solidFill>
                <a:latin typeface="Arial" charset="0"/>
                <a:ea typeface="ＭＳ Ｐゴシック" charset="0"/>
              </a:defRPr>
            </a:lvl2pPr>
            <a:lvl3pPr marL="1142886" indent="-228577" eaLnBrk="0" hangingPunct="0">
              <a:defRPr sz="2400">
                <a:solidFill>
                  <a:srgbClr val="0095D3"/>
                </a:solidFill>
                <a:latin typeface="Arial" charset="0"/>
                <a:ea typeface="ＭＳ Ｐゴシック" charset="0"/>
              </a:defRPr>
            </a:lvl3pPr>
            <a:lvl4pPr marL="1600042" indent="-228577" eaLnBrk="0" hangingPunct="0">
              <a:defRPr sz="2400">
                <a:solidFill>
                  <a:srgbClr val="0095D3"/>
                </a:solidFill>
                <a:latin typeface="Arial" charset="0"/>
                <a:ea typeface="ＭＳ Ｐゴシック" charset="0"/>
              </a:defRPr>
            </a:lvl4pPr>
            <a:lvl5pPr marL="2057196" indent="-228577" eaLnBrk="0" hangingPunct="0">
              <a:defRPr sz="2400">
                <a:solidFill>
                  <a:srgbClr val="0095D3"/>
                </a:solidFill>
                <a:latin typeface="Arial" charset="0"/>
                <a:ea typeface="ＭＳ Ｐゴシック" charset="0"/>
              </a:defRPr>
            </a:lvl5pPr>
            <a:lvl6pPr marL="2514350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95D3"/>
                </a:solidFill>
                <a:latin typeface="Arial" charset="0"/>
                <a:ea typeface="ＭＳ Ｐゴシック" charset="0"/>
              </a:defRPr>
            </a:lvl6pPr>
            <a:lvl7pPr marL="2971505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95D3"/>
                </a:solidFill>
                <a:latin typeface="Arial" charset="0"/>
                <a:ea typeface="ＭＳ Ｐゴシック" charset="0"/>
              </a:defRPr>
            </a:lvl7pPr>
            <a:lvl8pPr marL="3428659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95D3"/>
                </a:solidFill>
                <a:latin typeface="Arial" charset="0"/>
                <a:ea typeface="ＭＳ Ｐゴシック" charset="0"/>
              </a:defRPr>
            </a:lvl8pPr>
            <a:lvl9pPr marL="3885814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95D3"/>
                </a:solidFill>
                <a:latin typeface="Arial" charset="0"/>
                <a:ea typeface="ＭＳ Ｐゴシック" charset="0"/>
              </a:defRPr>
            </a:lvl9pPr>
          </a:lstStyle>
          <a:p>
            <a:fld id="{1FF3743F-41B8-3644-A9C3-0E418AD15F21}" type="slidenum">
              <a:rPr lang="en-US" sz="1200">
                <a:solidFill>
                  <a:schemeClr val="tx1"/>
                </a:solidFill>
              </a:rPr>
              <a:pPr/>
              <a:t>60</a:t>
            </a:fld>
            <a:endParaRPr 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56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6640E6-8DB9-684F-91AF-E4AE9A7988B9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Sensitive information should not be included in a URL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5881B-3F90-AD47-843A-DC7082F4C1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549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56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6640E6-8DB9-684F-91AF-E4AE9A7988B9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56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6640E6-8DB9-684F-91AF-E4AE9A7988B9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76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</a:rPr>
              <a:t>When the application is intended to be ran in a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3675D9-060E-484F-89ED-2D06C8E0609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97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89E985F-97D0-4A4E-9095-5B9F5D55C51F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617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97E024-029D-8746-B721-C8DB385824EB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638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F747A3-8469-114B-8F75-2D9859116549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658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80ECE8-264F-414E-AB9D-5D7CC8010B68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679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67FD17-71B1-614D-B66E-57F308E1C43A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6998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2147BE-005F-0848-99A6-9643FCB4BA6E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720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7574FC-9AD9-A547-91F7-C86AADFFF1F8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4813" y="695325"/>
            <a:ext cx="6188075" cy="3481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existing servers, proxies, and user agents will log the request URI in some place where it might be visible to third parties. Servers can use POST-based form submission instead</a:t>
            </a:r>
          </a:p>
          <a:p>
            <a:endParaRPr lang="en-US" dirty="0" smtClean="0"/>
          </a:p>
          <a:p>
            <a:r>
              <a:rPr lang="en-US" dirty="0" smtClean="0"/>
              <a:t>Browser</a:t>
            </a:r>
            <a:r>
              <a:rPr lang="en-US" baseline="0" dirty="0" smtClean="0"/>
              <a:t> Cache, Proxies, Server Logs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SSN / National Insurance (NI) Number / NHS Number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ED41AE-736E-48F5-8701-1355F6D9E97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638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F747A3-8469-114B-8F75-2D9859116549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822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52 </a:t>
            </a:r>
            <a:r>
              <a:rPr lang="en-US" dirty="0">
                <a:ea typeface="ＭＳ Ｐゴシック" charset="0"/>
              </a:rPr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D0851A-33D6-074C-A028-74C86793D535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843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</a:endParaRPr>
          </a:p>
        </p:txBody>
      </p:sp>
      <p:sp>
        <p:nvSpPr>
          <p:cNvPr id="1843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95D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876" indent="-285722" eaLnBrk="0" hangingPunct="0">
              <a:defRPr sz="2400">
                <a:solidFill>
                  <a:srgbClr val="0095D3"/>
                </a:solidFill>
                <a:latin typeface="Arial" charset="0"/>
                <a:ea typeface="ＭＳ Ｐゴシック" charset="0"/>
              </a:defRPr>
            </a:lvl2pPr>
            <a:lvl3pPr marL="1142886" indent="-228577" eaLnBrk="0" hangingPunct="0">
              <a:defRPr sz="2400">
                <a:solidFill>
                  <a:srgbClr val="0095D3"/>
                </a:solidFill>
                <a:latin typeface="Arial" charset="0"/>
                <a:ea typeface="ＭＳ Ｐゴシック" charset="0"/>
              </a:defRPr>
            </a:lvl3pPr>
            <a:lvl4pPr marL="1600042" indent="-228577" eaLnBrk="0" hangingPunct="0">
              <a:defRPr sz="2400">
                <a:solidFill>
                  <a:srgbClr val="0095D3"/>
                </a:solidFill>
                <a:latin typeface="Arial" charset="0"/>
                <a:ea typeface="ＭＳ Ｐゴシック" charset="0"/>
              </a:defRPr>
            </a:lvl4pPr>
            <a:lvl5pPr marL="2057196" indent="-228577" eaLnBrk="0" hangingPunct="0">
              <a:defRPr sz="2400">
                <a:solidFill>
                  <a:srgbClr val="0095D3"/>
                </a:solidFill>
                <a:latin typeface="Arial" charset="0"/>
                <a:ea typeface="ＭＳ Ｐゴシック" charset="0"/>
              </a:defRPr>
            </a:lvl5pPr>
            <a:lvl6pPr marL="2514350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95D3"/>
                </a:solidFill>
                <a:latin typeface="Arial" charset="0"/>
                <a:ea typeface="ＭＳ Ｐゴシック" charset="0"/>
              </a:defRPr>
            </a:lvl6pPr>
            <a:lvl7pPr marL="2971505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95D3"/>
                </a:solidFill>
                <a:latin typeface="Arial" charset="0"/>
                <a:ea typeface="ＭＳ Ｐゴシック" charset="0"/>
              </a:defRPr>
            </a:lvl7pPr>
            <a:lvl8pPr marL="3428659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95D3"/>
                </a:solidFill>
                <a:latin typeface="Arial" charset="0"/>
                <a:ea typeface="ＭＳ Ｐゴシック" charset="0"/>
              </a:defRPr>
            </a:lvl8pPr>
            <a:lvl9pPr marL="3885814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95D3"/>
                </a:solidFill>
                <a:latin typeface="Arial" charset="0"/>
                <a:ea typeface="ＭＳ Ｐゴシック" charset="0"/>
              </a:defRPr>
            </a:lvl9pPr>
          </a:lstStyle>
          <a:p>
            <a:fld id="{DB54D217-D039-7840-801E-3C3BBD095588}" type="slidenum">
              <a:rPr lang="en-US" sz="1200">
                <a:solidFill>
                  <a:schemeClr val="tx1"/>
                </a:solidFill>
              </a:rPr>
              <a:pPr/>
              <a:t>74</a:t>
            </a:fld>
            <a:endParaRPr 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863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</a:rPr>
              <a:t>112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73C66E-AB49-B345-B7F4-2ACF38F7DDF8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863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</a:rPr>
              <a:t>112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73C66E-AB49-B345-B7F4-2ACF38F7DDF8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863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</a:rPr>
              <a:t>112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73C66E-AB49-B345-B7F4-2ACF38F7DDF8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ED41AE-736E-48F5-8701-1355F6D9E97A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40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4813" y="695325"/>
            <a:ext cx="6188075" cy="3481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ED41AE-736E-48F5-8701-1355F6D9E97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4813" y="695325"/>
            <a:ext cx="6188075" cy="3481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ED41AE-736E-48F5-8701-1355F6D9E97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4813" y="695325"/>
            <a:ext cx="6188075" cy="3481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Think for yourself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ED41AE-736E-48F5-8701-1355F6D9E97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8113" y="2032683"/>
            <a:ext cx="8823325" cy="1026986"/>
          </a:xfr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vert="horz" wrap="none" lIns="0" rIns="0" anchor="ctr" anchorCtr="0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000" b="0" i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 bwMode="gray">
          <a:xfrm>
            <a:off x="3107267" y="4891757"/>
            <a:ext cx="2929466" cy="150041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700" kern="0" spc="60" baseline="0" dirty="0" smtClean="0">
                <a:solidFill>
                  <a:srgbClr val="FFFFFF"/>
                </a:solidFill>
              </a:rPr>
              <a:t>Unless otherwise indicated, these slides are © 2013-2014 Pivotal Software, Inc. and licensed under a</a:t>
            </a:r>
            <a:br>
              <a:rPr lang="en-US" sz="700" kern="0" spc="60" baseline="0" dirty="0" smtClean="0">
                <a:solidFill>
                  <a:srgbClr val="FFFFFF"/>
                </a:solidFill>
              </a:rPr>
            </a:br>
            <a:r>
              <a:rPr lang="en-US" sz="700" kern="0" spc="60" baseline="0" dirty="0" smtClean="0">
                <a:solidFill>
                  <a:srgbClr val="FFFFFF"/>
                </a:solidFill>
              </a:rPr>
              <a:t>Creative Commons Attribution-</a:t>
            </a:r>
            <a:r>
              <a:rPr lang="en-US" sz="700" kern="0" spc="60" baseline="0" dirty="0" err="1" smtClean="0">
                <a:solidFill>
                  <a:srgbClr val="FFFFFF"/>
                </a:solidFill>
              </a:rPr>
              <a:t>NonCommercial</a:t>
            </a:r>
            <a:r>
              <a:rPr lang="en-US" sz="700" kern="0" spc="60" baseline="0" dirty="0" smtClean="0">
                <a:solidFill>
                  <a:srgbClr val="FFFFFF"/>
                </a:solidFill>
              </a:rPr>
              <a:t> license: http://creativecommons.org/licenses/by-nc/3.0/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45719"/>
          </a:xfrm>
          <a:prstGeom prst="rect">
            <a:avLst/>
          </a:prstGeom>
          <a:solidFill>
            <a:srgbClr val="6D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BEB55C-C22B-7D4B-83AA-9A589D972A90}" type="datetimeFigureOut">
              <a:rPr lang="en-US" smtClean="0"/>
              <a:t>11/3/14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64349BD-0EA1-3C4F-89A0-585859D9E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0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45719"/>
          </a:xfrm>
          <a:prstGeom prst="rect">
            <a:avLst/>
          </a:prstGeom>
          <a:solidFill>
            <a:srgbClr val="6D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sdunn\Documents\Pivotal\presentation\Spring\assets\spring-logo-med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4714270"/>
            <a:ext cx="1162050" cy="32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06388"/>
            <a:ext cx="8537575" cy="279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800100"/>
            <a:ext cx="8537575" cy="3663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45719"/>
          </a:xfrm>
          <a:prstGeom prst="rect">
            <a:avLst/>
          </a:prstGeom>
          <a:solidFill>
            <a:srgbClr val="6D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C:\Users\sdunn\Documents\Pivotal\presentation\Spring\assets\spring-logo-med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4714270"/>
            <a:ext cx="1162050" cy="32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06388"/>
            <a:ext cx="8537575" cy="279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1628" y="306388"/>
            <a:ext cx="8539165" cy="299787"/>
          </a:xfrm>
        </p:spPr>
        <p:txBody>
          <a:bodyPr anchor="t" anchorCtr="0"/>
          <a:lstStyle>
            <a:lvl1pPr algn="l">
              <a:defRPr sz="2200" b="0" i="0">
                <a:solidFill>
                  <a:srgbClr val="333333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5" name="Picture 2" descr="C:\Users\sdunn\Documents\Pivotal\presentation\Spring\assets\spring-logo-med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4714270"/>
            <a:ext cx="1162050" cy="32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800100"/>
            <a:ext cx="8537575" cy="3663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621633"/>
            <a:ext cx="8540750" cy="931069"/>
          </a:xfrm>
        </p:spPr>
        <p:txBody>
          <a:bodyPr anchor="b"/>
          <a:lstStyle>
            <a:lvl1pPr algn="ctr">
              <a:defRPr sz="2800" b="0" i="0">
                <a:solidFill>
                  <a:srgbClr val="33333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0043" y="2614612"/>
            <a:ext cx="8540749" cy="471488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" y="800101"/>
            <a:ext cx="4114800" cy="3663950"/>
          </a:xfrm>
        </p:spPr>
        <p:txBody>
          <a:bodyPr/>
          <a:lstStyle>
            <a:lvl1pPr marL="233363" indent="-233363">
              <a:buFont typeface="Wingdings" pitchFamily="2" charset="2"/>
              <a:buChar char="§"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5988" y="800101"/>
            <a:ext cx="4114800" cy="3663950"/>
          </a:xfrm>
        </p:spPr>
        <p:txBody>
          <a:bodyPr/>
          <a:lstStyle>
            <a:lvl1pPr marL="233363" indent="-233363"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>
          <a:xfrm>
            <a:off x="-9525" y="0"/>
            <a:ext cx="9220200" cy="5159906"/>
            <a:chOff x="-9525" y="0"/>
            <a:chExt cx="9220200" cy="5159906"/>
          </a:xfrm>
        </p:grpSpPr>
        <p:sp>
          <p:nvSpPr>
            <p:cNvPr id="24" name="Rectangle 23"/>
            <p:cNvSpPr/>
            <p:nvPr userDrawn="1"/>
          </p:nvSpPr>
          <p:spPr bwMode="auto">
            <a:xfrm>
              <a:off x="-9525" y="0"/>
              <a:ext cx="9220200" cy="5159906"/>
            </a:xfrm>
            <a:prstGeom prst="rect">
              <a:avLst/>
            </a:prstGeom>
            <a:solidFill>
              <a:srgbClr val="34302D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36" name="Rectangle 20"/>
            <p:cNvSpPr/>
            <p:nvPr userDrawn="1"/>
          </p:nvSpPr>
          <p:spPr bwMode="auto">
            <a:xfrm>
              <a:off x="-4330" y="1999"/>
              <a:ext cx="8205015" cy="2968997"/>
            </a:xfrm>
            <a:custGeom>
              <a:avLst/>
              <a:gdLst>
                <a:gd name="connsiteX0" fmla="*/ 0 w 8200686"/>
                <a:gd name="connsiteY0" fmla="*/ 0 h 2460029"/>
                <a:gd name="connsiteX1" fmla="*/ 8200686 w 8200686"/>
                <a:gd name="connsiteY1" fmla="*/ 0 h 2460029"/>
                <a:gd name="connsiteX2" fmla="*/ 4699786 w 8200686"/>
                <a:gd name="connsiteY2" fmla="*/ 1282915 h 2460029"/>
                <a:gd name="connsiteX3" fmla="*/ 4562475 w 8200686"/>
                <a:gd name="connsiteY3" fmla="*/ 1279663 h 2460029"/>
                <a:gd name="connsiteX4" fmla="*/ 0 w 8200686"/>
                <a:gd name="connsiteY4" fmla="*/ 2460029 h 2460029"/>
                <a:gd name="connsiteX5" fmla="*/ 0 w 8200686"/>
                <a:gd name="connsiteY5" fmla="*/ 0 h 2460029"/>
                <a:gd name="connsiteX0" fmla="*/ 0 w 8200686"/>
                <a:gd name="connsiteY0" fmla="*/ 0 h 2539542"/>
                <a:gd name="connsiteX1" fmla="*/ 8200686 w 8200686"/>
                <a:gd name="connsiteY1" fmla="*/ 0 h 2539542"/>
                <a:gd name="connsiteX2" fmla="*/ 4699786 w 8200686"/>
                <a:gd name="connsiteY2" fmla="*/ 1282915 h 2539542"/>
                <a:gd name="connsiteX3" fmla="*/ 4562475 w 8200686"/>
                <a:gd name="connsiteY3" fmla="*/ 1279663 h 2539542"/>
                <a:gd name="connsiteX4" fmla="*/ 0 w 8200686"/>
                <a:gd name="connsiteY4" fmla="*/ 2539542 h 2539542"/>
                <a:gd name="connsiteX5" fmla="*/ 0 w 8200686"/>
                <a:gd name="connsiteY5" fmla="*/ 0 h 2539542"/>
                <a:gd name="connsiteX0" fmla="*/ 0 w 8200686"/>
                <a:gd name="connsiteY0" fmla="*/ 0 h 2539542"/>
                <a:gd name="connsiteX1" fmla="*/ 8200686 w 8200686"/>
                <a:gd name="connsiteY1" fmla="*/ 0 h 2539542"/>
                <a:gd name="connsiteX2" fmla="*/ 4699786 w 8200686"/>
                <a:gd name="connsiteY2" fmla="*/ 1282915 h 2539542"/>
                <a:gd name="connsiteX3" fmla="*/ 4562475 w 8200686"/>
                <a:gd name="connsiteY3" fmla="*/ 1279663 h 2539542"/>
                <a:gd name="connsiteX4" fmla="*/ 0 w 8200686"/>
                <a:gd name="connsiteY4" fmla="*/ 2539542 h 2539542"/>
                <a:gd name="connsiteX5" fmla="*/ 0 w 8200686"/>
                <a:gd name="connsiteY5" fmla="*/ 0 h 2539542"/>
                <a:gd name="connsiteX0" fmla="*/ 9939 w 8210625"/>
                <a:gd name="connsiteY0" fmla="*/ 0 h 2907289"/>
                <a:gd name="connsiteX1" fmla="*/ 8210625 w 8210625"/>
                <a:gd name="connsiteY1" fmla="*/ 0 h 2907289"/>
                <a:gd name="connsiteX2" fmla="*/ 4709725 w 8210625"/>
                <a:gd name="connsiteY2" fmla="*/ 1282915 h 2907289"/>
                <a:gd name="connsiteX3" fmla="*/ 4572414 w 8210625"/>
                <a:gd name="connsiteY3" fmla="*/ 1279663 h 2907289"/>
                <a:gd name="connsiteX4" fmla="*/ 0 w 8210625"/>
                <a:gd name="connsiteY4" fmla="*/ 2907289 h 2907289"/>
                <a:gd name="connsiteX5" fmla="*/ 9939 w 8210625"/>
                <a:gd name="connsiteY5" fmla="*/ 0 h 2907289"/>
                <a:gd name="connsiteX0" fmla="*/ 9939 w 8210625"/>
                <a:gd name="connsiteY0" fmla="*/ 0 h 2907289"/>
                <a:gd name="connsiteX1" fmla="*/ 8210625 w 8210625"/>
                <a:gd name="connsiteY1" fmla="*/ 0 h 2907289"/>
                <a:gd name="connsiteX2" fmla="*/ 4709725 w 8210625"/>
                <a:gd name="connsiteY2" fmla="*/ 1282915 h 2907289"/>
                <a:gd name="connsiteX3" fmla="*/ 4572414 w 8210625"/>
                <a:gd name="connsiteY3" fmla="*/ 1279663 h 2907289"/>
                <a:gd name="connsiteX4" fmla="*/ 0 w 8210625"/>
                <a:gd name="connsiteY4" fmla="*/ 2907289 h 2907289"/>
                <a:gd name="connsiteX5" fmla="*/ 9939 w 8210625"/>
                <a:gd name="connsiteY5" fmla="*/ 0 h 2907289"/>
                <a:gd name="connsiteX0" fmla="*/ 9939 w 8210625"/>
                <a:gd name="connsiteY0" fmla="*/ 0 h 2907289"/>
                <a:gd name="connsiteX1" fmla="*/ 8210625 w 8210625"/>
                <a:gd name="connsiteY1" fmla="*/ 0 h 2907289"/>
                <a:gd name="connsiteX2" fmla="*/ 4709725 w 8210625"/>
                <a:gd name="connsiteY2" fmla="*/ 1282915 h 2907289"/>
                <a:gd name="connsiteX3" fmla="*/ 4572414 w 8210625"/>
                <a:gd name="connsiteY3" fmla="*/ 1279663 h 2907289"/>
                <a:gd name="connsiteX4" fmla="*/ 0 w 8210625"/>
                <a:gd name="connsiteY4" fmla="*/ 2907289 h 2907289"/>
                <a:gd name="connsiteX5" fmla="*/ 9939 w 8210625"/>
                <a:gd name="connsiteY5" fmla="*/ 0 h 2907289"/>
                <a:gd name="connsiteX0" fmla="*/ 4329 w 8205015"/>
                <a:gd name="connsiteY0" fmla="*/ 0 h 2968997"/>
                <a:gd name="connsiteX1" fmla="*/ 8205015 w 8205015"/>
                <a:gd name="connsiteY1" fmla="*/ 0 h 2968997"/>
                <a:gd name="connsiteX2" fmla="*/ 4704115 w 8205015"/>
                <a:gd name="connsiteY2" fmla="*/ 1282915 h 2968997"/>
                <a:gd name="connsiteX3" fmla="*/ 4566804 w 8205015"/>
                <a:gd name="connsiteY3" fmla="*/ 1279663 h 2968997"/>
                <a:gd name="connsiteX4" fmla="*/ 0 w 8205015"/>
                <a:gd name="connsiteY4" fmla="*/ 2968997 h 2968997"/>
                <a:gd name="connsiteX5" fmla="*/ 4329 w 8205015"/>
                <a:gd name="connsiteY5" fmla="*/ 0 h 296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05015" h="2968997">
                  <a:moveTo>
                    <a:pt x="4329" y="0"/>
                  </a:moveTo>
                  <a:lnTo>
                    <a:pt x="8205015" y="0"/>
                  </a:lnTo>
                  <a:cubicBezTo>
                    <a:pt x="7508973" y="745881"/>
                    <a:pt x="6206767" y="1255418"/>
                    <a:pt x="4704115" y="1282915"/>
                  </a:cubicBezTo>
                  <a:lnTo>
                    <a:pt x="4566804" y="1279663"/>
                  </a:lnTo>
                  <a:cubicBezTo>
                    <a:pt x="1583005" y="1130576"/>
                    <a:pt x="975761" y="1642298"/>
                    <a:pt x="0" y="2968997"/>
                  </a:cubicBezTo>
                  <a:lnTo>
                    <a:pt x="4329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5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dirty="0" err="1" smtClean="0">
                <a:solidFill>
                  <a:srgbClr val="FFFFFF"/>
                </a:solidFill>
              </a:endParaRPr>
            </a:p>
          </p:txBody>
        </p:sp>
        <p:grpSp>
          <p:nvGrpSpPr>
            <p:cNvPr id="37" name="Group 36"/>
            <p:cNvGrpSpPr/>
            <p:nvPr userDrawn="1"/>
          </p:nvGrpSpPr>
          <p:grpSpPr>
            <a:xfrm>
              <a:off x="414134" y="828"/>
              <a:ext cx="8454883" cy="3279909"/>
              <a:chOff x="414134" y="828"/>
              <a:chExt cx="8454883" cy="3279909"/>
            </a:xfrm>
          </p:grpSpPr>
          <p:sp>
            <p:nvSpPr>
              <p:cNvPr id="25" name="Oval 24"/>
              <p:cNvSpPr/>
              <p:nvPr userDrawn="1"/>
            </p:nvSpPr>
            <p:spPr bwMode="auto">
              <a:xfrm>
                <a:off x="7010400" y="971550"/>
                <a:ext cx="1192695" cy="1192695"/>
              </a:xfrm>
              <a:prstGeom prst="ellipse">
                <a:avLst/>
              </a:prstGeom>
              <a:solidFill>
                <a:schemeClr val="bg1">
                  <a:alpha val="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Oval 25"/>
              <p:cNvSpPr/>
              <p:nvPr userDrawn="1"/>
            </p:nvSpPr>
            <p:spPr bwMode="auto">
              <a:xfrm>
                <a:off x="5085522" y="375202"/>
                <a:ext cx="1192695" cy="1192695"/>
              </a:xfrm>
              <a:prstGeom prst="ellipse">
                <a:avLst/>
              </a:prstGeom>
              <a:solidFill>
                <a:schemeClr val="bg1">
                  <a:alpha val="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Oval 26"/>
              <p:cNvSpPr/>
              <p:nvPr userDrawn="1"/>
            </p:nvSpPr>
            <p:spPr bwMode="auto">
              <a:xfrm>
                <a:off x="5251177" y="1345923"/>
                <a:ext cx="443948" cy="443948"/>
              </a:xfrm>
              <a:prstGeom prst="ellipse">
                <a:avLst/>
              </a:prstGeom>
              <a:solidFill>
                <a:schemeClr val="bg1">
                  <a:alpha val="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Oval 27"/>
              <p:cNvSpPr/>
              <p:nvPr userDrawn="1"/>
            </p:nvSpPr>
            <p:spPr bwMode="auto">
              <a:xfrm>
                <a:off x="5847527" y="77026"/>
                <a:ext cx="894523" cy="894523"/>
              </a:xfrm>
              <a:prstGeom prst="ellipse">
                <a:avLst/>
              </a:prstGeom>
              <a:solidFill>
                <a:schemeClr val="bg1">
                  <a:alpha val="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Oval 28"/>
              <p:cNvSpPr/>
              <p:nvPr userDrawn="1"/>
            </p:nvSpPr>
            <p:spPr bwMode="auto">
              <a:xfrm>
                <a:off x="8203095" y="828"/>
                <a:ext cx="665922" cy="665922"/>
              </a:xfrm>
              <a:prstGeom prst="ellipse">
                <a:avLst/>
              </a:prstGeom>
              <a:solidFill>
                <a:schemeClr val="bg1">
                  <a:alpha val="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Oval 29"/>
              <p:cNvSpPr/>
              <p:nvPr userDrawn="1"/>
            </p:nvSpPr>
            <p:spPr bwMode="auto">
              <a:xfrm>
                <a:off x="4691272" y="697395"/>
                <a:ext cx="301484" cy="301484"/>
              </a:xfrm>
              <a:prstGeom prst="ellipse">
                <a:avLst/>
              </a:prstGeom>
              <a:solidFill>
                <a:schemeClr val="bg1">
                  <a:alpha val="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Oval 30"/>
              <p:cNvSpPr/>
              <p:nvPr userDrawn="1"/>
            </p:nvSpPr>
            <p:spPr bwMode="auto">
              <a:xfrm>
                <a:off x="2690195" y="2999132"/>
                <a:ext cx="281605" cy="281605"/>
              </a:xfrm>
              <a:prstGeom prst="ellipse">
                <a:avLst/>
              </a:prstGeom>
              <a:solidFill>
                <a:schemeClr val="bg1">
                  <a:alpha val="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Oval 31"/>
              <p:cNvSpPr/>
              <p:nvPr userDrawn="1"/>
            </p:nvSpPr>
            <p:spPr bwMode="auto">
              <a:xfrm>
                <a:off x="2246247" y="2349776"/>
                <a:ext cx="602974" cy="602974"/>
              </a:xfrm>
              <a:prstGeom prst="ellipse">
                <a:avLst/>
              </a:prstGeom>
              <a:solidFill>
                <a:schemeClr val="bg1">
                  <a:alpha val="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Oval 32"/>
              <p:cNvSpPr/>
              <p:nvPr userDrawn="1"/>
            </p:nvSpPr>
            <p:spPr bwMode="auto">
              <a:xfrm>
                <a:off x="2325760" y="749576"/>
                <a:ext cx="1060174" cy="1060174"/>
              </a:xfrm>
              <a:prstGeom prst="ellipse">
                <a:avLst/>
              </a:prstGeom>
              <a:solidFill>
                <a:schemeClr val="bg1">
                  <a:alpha val="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Oval 33"/>
              <p:cNvSpPr/>
              <p:nvPr userDrawn="1"/>
            </p:nvSpPr>
            <p:spPr bwMode="auto">
              <a:xfrm>
                <a:off x="1881812" y="585576"/>
                <a:ext cx="690774" cy="690774"/>
              </a:xfrm>
              <a:prstGeom prst="ellipse">
                <a:avLst/>
              </a:prstGeom>
              <a:solidFill>
                <a:schemeClr val="bg1">
                  <a:alpha val="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Oval 34"/>
              <p:cNvSpPr/>
              <p:nvPr userDrawn="1"/>
            </p:nvSpPr>
            <p:spPr bwMode="auto">
              <a:xfrm>
                <a:off x="414134" y="153228"/>
                <a:ext cx="1046922" cy="1046922"/>
              </a:xfrm>
              <a:prstGeom prst="ellipse">
                <a:avLst/>
              </a:prstGeom>
              <a:solidFill>
                <a:schemeClr val="bg1">
                  <a:alpha val="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dirty="0" err="1" smtClean="0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3" name="Picture 4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2819400" y="0"/>
            <a:ext cx="6491688" cy="5159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304800" y="2609850"/>
            <a:ext cx="2105025" cy="1929342"/>
          </a:xfrm>
        </p:spPr>
        <p:txBody>
          <a:bodyPr anchor="t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TextShape 1"/>
          <p:cNvSpPr txBox="1"/>
          <p:nvPr userDrawn="1"/>
        </p:nvSpPr>
        <p:spPr>
          <a:xfrm>
            <a:off x="345240" y="1686364"/>
            <a:ext cx="8453160" cy="632880"/>
          </a:xfrm>
          <a:prstGeom prst="rect">
            <a:avLst/>
          </a:prstGeom>
        </p:spPr>
        <p:txBody>
          <a:bodyPr anchor="t"/>
          <a:lstStyle/>
          <a:p>
            <a:r>
              <a:rPr lang="en-US" sz="4000" dirty="0" smtClean="0">
                <a:solidFill>
                  <a:prstClr val="white"/>
                </a:solidFill>
              </a:rPr>
              <a:t>Demo</a:t>
            </a:r>
            <a:endParaRPr sz="4000" dirty="0">
              <a:solidFill>
                <a:prstClr val="white"/>
              </a:solidFill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228725"/>
            <a:ext cx="8537575" cy="457200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 bwMode="gray">
          <a:xfrm>
            <a:off x="277890" y="4663125"/>
            <a:ext cx="3227300" cy="637954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sz="700" kern="0" spc="60" baseline="0" dirty="0" smtClean="0">
                <a:solidFill>
                  <a:srgbClr val="FFFFFF"/>
                </a:solidFill>
              </a:rPr>
              <a:t>Unless otherwise indicated, these slides are</a:t>
            </a:r>
            <a:br>
              <a:rPr lang="en-US" sz="700" kern="0" spc="60" baseline="0" dirty="0" smtClean="0">
                <a:solidFill>
                  <a:srgbClr val="FFFFFF"/>
                </a:solidFill>
              </a:rPr>
            </a:br>
            <a:r>
              <a:rPr lang="en-US" sz="700" kern="0" spc="60" baseline="0" dirty="0" smtClean="0">
                <a:solidFill>
                  <a:srgbClr val="FFFFFF"/>
                </a:solidFill>
              </a:rPr>
              <a:t>© 2013-2014 Pivotal Software, Inc. and licensed under a</a:t>
            </a:r>
            <a:br>
              <a:rPr lang="en-US" sz="700" kern="0" spc="60" baseline="0" dirty="0" smtClean="0">
                <a:solidFill>
                  <a:srgbClr val="FFFFFF"/>
                </a:solidFill>
              </a:rPr>
            </a:br>
            <a:r>
              <a:rPr lang="en-US" sz="700" kern="0" spc="60" baseline="0" dirty="0" smtClean="0">
                <a:solidFill>
                  <a:srgbClr val="FFFFFF"/>
                </a:solidFill>
              </a:rPr>
              <a:t>Creative Commons Attribution-</a:t>
            </a:r>
            <a:r>
              <a:rPr lang="en-US" sz="700" kern="0" spc="60" baseline="0" dirty="0" err="1" smtClean="0">
                <a:solidFill>
                  <a:srgbClr val="FFFFFF"/>
                </a:solidFill>
              </a:rPr>
              <a:t>NonCommercial</a:t>
            </a:r>
            <a:r>
              <a:rPr lang="en-US" sz="700" kern="0" spc="60" baseline="0" dirty="0" smtClean="0">
                <a:solidFill>
                  <a:srgbClr val="FFFFFF"/>
                </a:solidFill>
              </a:rPr>
              <a:t> license:</a:t>
            </a:r>
          </a:p>
          <a:p>
            <a:pPr algn="l">
              <a:spcAft>
                <a:spcPts val="0"/>
              </a:spcAft>
            </a:pPr>
            <a:r>
              <a:rPr lang="en-US" sz="700" kern="0" spc="60" baseline="0" dirty="0" smtClean="0">
                <a:solidFill>
                  <a:srgbClr val="FFFFFF"/>
                </a:solidFill>
              </a:rPr>
              <a:t>http://creativecommons.org/licenses/by-nc/3.0/</a:t>
            </a:r>
          </a:p>
        </p:txBody>
      </p:sp>
    </p:spTree>
    <p:extLst>
      <p:ext uri="{BB962C8B-B14F-4D97-AF65-F5344CB8AC3E}">
        <p14:creationId xmlns:p14="http://schemas.microsoft.com/office/powerpoint/2010/main" val="3539157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ring I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vider_background.png"/>
          <p:cNvPicPr>
            <a:picLocks noChangeAspect="1"/>
          </p:cNvPicPr>
          <p:nvPr userDrawn="1"/>
        </p:nvPicPr>
        <p:blipFill>
          <a:blip r:embed="rId2"/>
          <a:srcRect b="56534"/>
          <a:stretch>
            <a:fillRect/>
          </a:stretch>
        </p:blipFill>
        <p:spPr>
          <a:xfrm flipH="1" flipV="1">
            <a:off x="0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04800" y="523094"/>
            <a:ext cx="8537575" cy="279239"/>
          </a:xfrm>
        </p:spPr>
        <p:txBody>
          <a:bodyPr/>
          <a:lstStyle>
            <a:lvl1pPr algn="ctr">
              <a:defRPr sz="2400" spc="3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TEXT: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04800" y="1114425"/>
            <a:ext cx="8537575" cy="990600"/>
          </a:xfrm>
        </p:spPr>
        <p:txBody>
          <a:bodyPr/>
          <a:lstStyle>
            <a:lvl1pPr marL="0" indent="0" algn="ctr">
              <a:buNone/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107267" y="4891757"/>
            <a:ext cx="2929466" cy="150041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700" kern="0" spc="60" baseline="0" dirty="0" smtClean="0">
                <a:solidFill>
                  <a:srgbClr val="FFFFFF"/>
                </a:solidFill>
              </a:rPr>
              <a:t>Unless otherwise indicated, these slides are © 2013-2014 Pivotal Software, Inc. and licensed under a</a:t>
            </a:r>
            <a:br>
              <a:rPr lang="en-US" sz="700" kern="0" spc="60" baseline="0" dirty="0" smtClean="0">
                <a:solidFill>
                  <a:srgbClr val="FFFFFF"/>
                </a:solidFill>
              </a:rPr>
            </a:br>
            <a:r>
              <a:rPr lang="en-US" sz="700" kern="0" spc="60" baseline="0" dirty="0" smtClean="0">
                <a:solidFill>
                  <a:srgbClr val="FFFFFF"/>
                </a:solidFill>
              </a:rPr>
              <a:t>Creative Commons Attribution-</a:t>
            </a:r>
            <a:r>
              <a:rPr lang="en-US" sz="700" kern="0" spc="60" baseline="0" dirty="0" err="1" smtClean="0">
                <a:solidFill>
                  <a:srgbClr val="FFFFFF"/>
                </a:solidFill>
              </a:rPr>
              <a:t>NonCommercial</a:t>
            </a:r>
            <a:r>
              <a:rPr lang="en-US" sz="700" kern="0" spc="60" baseline="0" dirty="0" smtClean="0">
                <a:solidFill>
                  <a:srgbClr val="FFFFFF"/>
                </a:solidFill>
              </a:rPr>
              <a:t> license: http://creativecommons.org/licenses/by-nc/3.0/</a:t>
            </a:r>
          </a:p>
        </p:txBody>
      </p:sp>
    </p:spTree>
    <p:extLst>
      <p:ext uri="{BB962C8B-B14F-4D97-AF65-F5344CB8AC3E}">
        <p14:creationId xmlns:p14="http://schemas.microsoft.com/office/powerpoint/2010/main" val="175597494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BEB55C-C22B-7D4B-83AA-9A589D972A90}" type="datetimeFigureOut">
              <a:rPr lang="en-US" smtClean="0"/>
              <a:t>11/3/14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64349BD-0EA1-3C4F-89A0-585859D9E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9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:\Users\sdunn\Documents\Pivotal Open Source\Spring\presentation\assets\Logo_SpringByPivotal_Stacked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365" y="4711650"/>
            <a:ext cx="1225627" cy="39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9144000" cy="45719"/>
          </a:xfrm>
          <a:prstGeom prst="rect">
            <a:avLst/>
          </a:prstGeom>
          <a:solidFill>
            <a:srgbClr val="6D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06388"/>
            <a:ext cx="8537575" cy="279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04858"/>
            <a:ext cx="8537575" cy="3659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8" name="Rectangle 4"/>
          <p:cNvSpPr txBox="1">
            <a:spLocks noChangeArrowheads="1"/>
          </p:cNvSpPr>
          <p:nvPr userDrawn="1"/>
        </p:nvSpPr>
        <p:spPr bwMode="white">
          <a:xfrm>
            <a:off x="304800" y="4789391"/>
            <a:ext cx="164592" cy="164592"/>
          </a:xfrm>
          <a:prstGeom prst="rect">
            <a:avLst/>
          </a:prstGeom>
          <a:solidFill>
            <a:srgbClr val="6DB33F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spcAft>
                <a:spcPct val="0"/>
              </a:spcAft>
              <a:defRPr sz="10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A03F51-2955-4EA9-BE4E-42B6F90C747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624967" y="4776929"/>
            <a:ext cx="7055358" cy="20005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sz="700" kern="0" spc="60" baseline="0" dirty="0" smtClean="0">
                <a:solidFill>
                  <a:schemeClr val="tx1"/>
                </a:solidFill>
              </a:rPr>
              <a:t>Unless otherwise indicated, these slides are © 2013-2014 Pivotal Software, Inc. and licensed under a</a:t>
            </a:r>
            <a:br>
              <a:rPr lang="en-US" sz="700" kern="0" spc="60" baseline="0" dirty="0" smtClean="0">
                <a:solidFill>
                  <a:schemeClr val="tx1"/>
                </a:solidFill>
              </a:rPr>
            </a:br>
            <a:r>
              <a:rPr lang="en-US" sz="700" kern="0" spc="60" baseline="0" dirty="0" smtClean="0">
                <a:solidFill>
                  <a:schemeClr val="tx1"/>
                </a:solidFill>
              </a:rPr>
              <a:t>Creative Commons Attribution-</a:t>
            </a:r>
            <a:r>
              <a:rPr lang="en-US" sz="700" kern="0" spc="60" baseline="0" dirty="0" err="1" smtClean="0">
                <a:solidFill>
                  <a:schemeClr val="tx1"/>
                </a:solidFill>
              </a:rPr>
              <a:t>NonCommercial</a:t>
            </a:r>
            <a:r>
              <a:rPr lang="en-US" sz="700" kern="0" spc="60" baseline="0" dirty="0" smtClean="0">
                <a:solidFill>
                  <a:schemeClr val="tx1"/>
                </a:solidFill>
              </a:rPr>
              <a:t> license: http://creativecommons.org/licenses/by-nc/3.0/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90" r:id="rId9"/>
    <p:sldLayoutId id="2147483691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effectLst>
            <a:outerShdw dist="25400" dir="5400000" algn="t" rotWithShape="0">
              <a:schemeClr val="bg1">
                <a:alpha val="0"/>
              </a:schemeClr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333333"/>
          </a:solidFill>
          <a:latin typeface="Arial" charset="0"/>
          <a:ea typeface="ＭＳ Ｐゴシック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333333"/>
          </a:solidFill>
          <a:latin typeface="Arial" charset="0"/>
          <a:ea typeface="ＭＳ Ｐゴシック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333333"/>
          </a:solidFill>
          <a:latin typeface="Arial" charset="0"/>
          <a:ea typeface="ＭＳ Ｐゴシック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333333"/>
          </a:solidFill>
          <a:latin typeface="Arial" charset="0"/>
          <a:ea typeface="ＭＳ Ｐゴシック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pitchFamily="34" charset="-128"/>
        </a:defRPr>
      </a:lvl9pPr>
    </p:titleStyle>
    <p:bodyStyle>
      <a:lvl1pPr marL="233363" indent="-233363" algn="l" rtl="0" eaLnBrk="1" fontAlgn="base" hangingPunct="1">
        <a:lnSpc>
          <a:spcPts val="2400"/>
        </a:lnSpc>
        <a:spcBef>
          <a:spcPts val="1000"/>
        </a:spcBef>
        <a:spcAft>
          <a:spcPct val="0"/>
        </a:spcAft>
        <a:buClr>
          <a:srgbClr val="387C2C"/>
        </a:buClr>
        <a:buSzPct val="115000"/>
        <a:buFont typeface="Wingdings" pitchFamily="2" charset="2"/>
        <a:buChar char="§"/>
        <a:defRPr sz="1800" b="1">
          <a:solidFill>
            <a:schemeClr val="tx1"/>
          </a:solidFill>
          <a:latin typeface="+mn-lt"/>
          <a:ea typeface="+mn-ea"/>
          <a:cs typeface="+mn-cs"/>
        </a:defRPr>
      </a:lvl1pPr>
      <a:lvl2pPr marL="400050" indent="-171450" algn="l" rtl="0" eaLnBrk="1" fontAlgn="base" hangingPunct="1">
        <a:lnSpc>
          <a:spcPts val="2200"/>
        </a:lnSpc>
        <a:spcBef>
          <a:spcPts val="800"/>
        </a:spcBef>
        <a:spcAft>
          <a:spcPct val="0"/>
        </a:spcAft>
        <a:buClr>
          <a:srgbClr val="387C2C"/>
        </a:buClr>
        <a:buSzPct val="110000"/>
        <a:buFont typeface="Times" pitchFamily="18" charset="0"/>
        <a:buChar char="•"/>
        <a:defRPr>
          <a:solidFill>
            <a:schemeClr val="tx1"/>
          </a:solidFill>
          <a:latin typeface="+mn-lt"/>
          <a:ea typeface="+mn-ea"/>
        </a:defRPr>
      </a:lvl2pPr>
      <a:lvl3pPr marL="628650" indent="-171450" algn="l" rtl="0" eaLnBrk="1" fontAlgn="base" hangingPunct="1">
        <a:lnSpc>
          <a:spcPts val="2000"/>
        </a:lnSpc>
        <a:spcBef>
          <a:spcPts val="600"/>
        </a:spcBef>
        <a:spcAft>
          <a:spcPct val="0"/>
        </a:spcAft>
        <a:buClr>
          <a:srgbClr val="387C2C"/>
        </a:buClr>
        <a:buSzPct val="110000"/>
        <a:buFont typeface="Arial" pitchFamily="34" charset="0"/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914400" indent="-171450" algn="l" rtl="0" eaLnBrk="1" fontAlgn="base" hangingPunct="1">
        <a:lnSpc>
          <a:spcPts val="2000"/>
        </a:lnSpc>
        <a:spcBef>
          <a:spcPts val="600"/>
        </a:spcBef>
        <a:spcAft>
          <a:spcPct val="0"/>
        </a:spcAft>
        <a:buClr>
          <a:srgbClr val="387C2C"/>
        </a:buClr>
        <a:buSzPct val="110000"/>
        <a:buFont typeface="Arial" pitchFamily="34" charset="0"/>
        <a:buChar char="•"/>
        <a:defRPr sz="1600">
          <a:solidFill>
            <a:schemeClr val="tx1"/>
          </a:solidFill>
          <a:latin typeface="+mn-lt"/>
          <a:ea typeface="+mn-ea"/>
        </a:defRPr>
      </a:lvl4pPr>
      <a:lvl5pPr marL="1200150" indent="-171450" algn="l" rtl="0" eaLnBrk="1" fontAlgn="base" hangingPunct="1">
        <a:lnSpc>
          <a:spcPts val="2000"/>
        </a:lnSpc>
        <a:spcBef>
          <a:spcPts val="600"/>
        </a:spcBef>
        <a:spcAft>
          <a:spcPct val="0"/>
        </a:spcAft>
        <a:buClr>
          <a:srgbClr val="387C2C"/>
        </a:buClr>
        <a:buSzPct val="110000"/>
        <a:buFont typeface="Arial" pitchFamily="34" charset="0"/>
        <a:buChar char="•"/>
        <a:defRPr sz="1600">
          <a:solidFill>
            <a:schemeClr val="tx1"/>
          </a:solidFill>
          <a:latin typeface="+mn-lt"/>
          <a:ea typeface="+mn-ea"/>
        </a:defRPr>
      </a:lvl5pPr>
      <a:lvl6pPr marL="1600200" indent="-171450" algn="l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Font typeface="Arial" charset="0"/>
        <a:buChar char="­"/>
        <a:defRPr sz="1600">
          <a:solidFill>
            <a:schemeClr val="tx1"/>
          </a:solidFill>
          <a:latin typeface="+mn-lt"/>
          <a:ea typeface="+mn-ea"/>
        </a:defRPr>
      </a:lvl6pPr>
      <a:lvl7pPr marL="2057400" indent="-171450" algn="l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Font typeface="Arial" charset="0"/>
        <a:buChar char="­"/>
        <a:defRPr sz="1600">
          <a:solidFill>
            <a:schemeClr val="tx1"/>
          </a:solidFill>
          <a:latin typeface="+mn-lt"/>
          <a:ea typeface="+mn-ea"/>
        </a:defRPr>
      </a:lvl7pPr>
      <a:lvl8pPr marL="2514600" indent="-171450" algn="l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Font typeface="Arial" charset="0"/>
        <a:buChar char="­"/>
        <a:defRPr sz="1600">
          <a:solidFill>
            <a:schemeClr val="tx1"/>
          </a:solidFill>
          <a:latin typeface="+mn-lt"/>
          <a:ea typeface="+mn-ea"/>
        </a:defRPr>
      </a:lvl8pPr>
      <a:lvl9pPr marL="2971800" indent="-171450" algn="l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Font typeface="Arial" charset="0"/>
        <a:buChar char="­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imperialviolet.org/2010/06/25/overclocking-ssl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lists.w3.org/Archives/Public/ietf-http-wg/2012JulSep/0251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blog.twitter.com/2013/forward-secrecy-at-twitter-0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istlsfastyet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rwinch/encryption-not-signing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www.ics.uci.edu/~fielding/pubs/dissertation/rest_arch_style.htm%23sec_5_1_3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en.wikipedia.org/wiki/Representational_state_transfer%23Stateless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State of Securing </a:t>
            </a:r>
            <a:r>
              <a:rPr lang="en-US" dirty="0" err="1"/>
              <a:t>RESTful</a:t>
            </a:r>
            <a:r>
              <a:rPr lang="en-US" dirty="0"/>
              <a:t> APIs with Spring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114" y="3938851"/>
            <a:ext cx="8823324" cy="486287"/>
          </a:xfrm>
          <a:prstGeom prst="rect">
            <a:avLst/>
          </a:prstGeom>
          <a:noFill/>
        </p:spPr>
        <p:txBody>
          <a:bodyPr wrap="square" lIns="0" rIns="0" bIns="0" rtlCol="0" anchor="ctr" anchorCtr="0">
            <a:spAutoFit/>
          </a:bodyPr>
          <a:lstStyle/>
          <a:p>
            <a:pPr>
              <a:spcAft>
                <a:spcPts val="72"/>
              </a:spcAf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12700" dist="12700" dir="54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</a:rPr>
              <a:t>Rob Winch</a:t>
            </a:r>
            <a:r>
              <a:rPr lang="en-US" sz="1400" dirty="0" smtClean="0">
                <a:solidFill>
                  <a:schemeClr val="bg1"/>
                </a:solidFill>
                <a:effectLst>
                  <a:outerShdw blurRad="12700" dist="12700" dir="54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</a:rPr>
              <a:t>,</a:t>
            </a:r>
            <a:r>
              <a:rPr lang="en-US" sz="1400" baseline="0" dirty="0" smtClean="0">
                <a:solidFill>
                  <a:schemeClr val="bg1"/>
                </a:solidFill>
                <a:effectLst>
                  <a:outerShdw blurRad="12700" dist="12700" dir="54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</a:rPr>
              <a:t> Spring Security Lead,</a:t>
            </a:r>
            <a:r>
              <a:rPr lang="en-US" sz="1400" dirty="0" smtClean="0">
                <a:solidFill>
                  <a:schemeClr val="bg1"/>
                </a:solidFill>
                <a:effectLst>
                  <a:outerShdw blurRad="12700" dist="12700" dir="54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</a:rPr>
              <a:t> </a:t>
            </a:r>
            <a:r>
              <a:rPr lang="en-US" sz="1400" baseline="0" dirty="0" smtClean="0">
                <a:solidFill>
                  <a:schemeClr val="bg1"/>
                </a:solidFill>
                <a:effectLst>
                  <a:outerShdw blurRad="12700" dist="12700" dir="54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</a:rPr>
              <a:t>Pivotal</a:t>
            </a:r>
          </a:p>
          <a:p>
            <a:pPr>
              <a:spcAft>
                <a:spcPts val="72"/>
              </a:spcAft>
            </a:pPr>
            <a:r>
              <a:rPr lang="en-US" sz="1400" baseline="0" dirty="0" smtClean="0">
                <a:solidFill>
                  <a:schemeClr val="bg1"/>
                </a:solidFill>
                <a:effectLst>
                  <a:outerShdw blurRad="12700" dist="12700" dir="54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</a:rPr>
              <a:t>@</a:t>
            </a:r>
            <a:r>
              <a:rPr lang="en-US" sz="1400" baseline="0" dirty="0" err="1" smtClean="0">
                <a:solidFill>
                  <a:schemeClr val="bg1"/>
                </a:solidFill>
                <a:effectLst>
                  <a:outerShdw blurRad="12700" dist="12700" dir="54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</a:rPr>
              <a:t>rob_winch</a:t>
            </a:r>
            <a:endParaRPr lang="en-US" sz="1400" dirty="0" smtClean="0">
              <a:solidFill>
                <a:schemeClr val="bg1"/>
              </a:solidFill>
              <a:effectLst>
                <a:outerShdw blurRad="12700" dist="12700" dir="5400000" algn="tl" rotWithShape="0">
                  <a:srgbClr val="000000">
                    <a:alpha val="70000"/>
                  </a:srgbClr>
                </a:outerShdw>
              </a:effectLst>
              <a:latin typeface="+mn-lt"/>
              <a:ea typeface="+mn-ea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32978" y="-758217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2000" dirty="0" err="1" smtClean="0">
              <a:solidFill>
                <a:srgbClr val="333333"/>
              </a:solidFill>
              <a:latin typeface="+mn-lt"/>
              <a:ea typeface="+mn-ea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353742" y="755898"/>
            <a:ext cx="6790258" cy="1714501"/>
            <a:chOff x="1032941" y="2040466"/>
            <a:chExt cx="6790258" cy="2286001"/>
          </a:xfrm>
        </p:grpSpPr>
        <p:sp>
          <p:nvSpPr>
            <p:cNvPr id="15" name="TextBox 14"/>
            <p:cNvSpPr txBox="1"/>
            <p:nvPr/>
          </p:nvSpPr>
          <p:spPr bwMode="white">
            <a:xfrm>
              <a:off x="1032941" y="2040466"/>
              <a:ext cx="636362" cy="85513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2000" dirty="0" smtClean="0">
                  <a:solidFill>
                    <a:srgbClr val="6DB33F"/>
                  </a:solidFill>
                </a:rPr>
                <a:t>“</a:t>
              </a:r>
              <a:endParaRPr lang="en-US" sz="12000" dirty="0">
                <a:solidFill>
                  <a:srgbClr val="6DB33F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 bwMode="white">
            <a:xfrm>
              <a:off x="1576165" y="2559785"/>
              <a:ext cx="6247034" cy="176668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>
                <a:spcAft>
                  <a:spcPts val="1344"/>
                </a:spcAft>
              </a:pPr>
              <a:r>
                <a:rPr lang="en-US" sz="2800" dirty="0">
                  <a:solidFill>
                    <a:srgbClr val="4D4D4D"/>
                  </a:solidFill>
                </a:rPr>
                <a:t>Come on Bender. It's up to you to make your own decisions in life. That's what's </a:t>
              </a:r>
              <a:r>
                <a:rPr lang="en-US" sz="2800" dirty="0" smtClean="0">
                  <a:solidFill>
                    <a:srgbClr val="4D4D4D"/>
                  </a:solidFill>
                </a:rPr>
                <a:t>separates </a:t>
              </a:r>
              <a:r>
                <a:rPr lang="en-US" sz="2800" dirty="0">
                  <a:solidFill>
                    <a:srgbClr val="4D4D4D"/>
                  </a:solidFill>
                </a:rPr>
                <a:t>people and robots from animals .. and animal robots!</a:t>
              </a:r>
              <a:endParaRPr lang="en-US" sz="2800" dirty="0" smtClean="0">
                <a:solidFill>
                  <a:srgbClr val="4D4D4D"/>
                </a:solidFill>
              </a:endParaRPr>
            </a:p>
            <a:p>
              <a:pPr algn="l"/>
              <a:r>
                <a:rPr lang="en-US" sz="1800" i="1" dirty="0" smtClean="0">
                  <a:solidFill>
                    <a:srgbClr val="4D4D4D"/>
                  </a:solidFill>
                </a:rPr>
                <a:t>Fry</a:t>
              </a:r>
            </a:p>
            <a:p>
              <a:pPr algn="l"/>
              <a:endParaRPr lang="en-US" dirty="0">
                <a:solidFill>
                  <a:srgbClr val="4D4D4D"/>
                </a:solidFill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59" y="1746250"/>
            <a:ext cx="1778000" cy="1651000"/>
          </a:xfrm>
          <a:prstGeom prst="rect">
            <a:avLst/>
          </a:prstGeom>
        </p:spPr>
      </p:pic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>
          <a:xfrm>
            <a:off x="303213" y="278235"/>
            <a:ext cx="8537575" cy="279239"/>
          </a:xfrm>
        </p:spPr>
        <p:txBody>
          <a:bodyPr/>
          <a:lstStyle/>
          <a:p>
            <a:r>
              <a:rPr lang="en-US" dirty="0" err="1" smtClean="0"/>
              <a:t>Futurama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053108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Authentication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63" y="832313"/>
            <a:ext cx="8669274" cy="269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00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Authentication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76" y="1281407"/>
            <a:ext cx="8562848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46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Digest Authentication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13" y="1022095"/>
            <a:ext cx="8580374" cy="233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49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Digest Authentication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36" y="763361"/>
            <a:ext cx="8628888" cy="376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44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Digest Authentication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683008"/>
            <a:ext cx="752475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611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5624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 Layer Security (TLS)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Confidentiality</a:t>
            </a:r>
          </a:p>
          <a:p>
            <a:r>
              <a:rPr lang="en-US" dirty="0" smtClean="0"/>
              <a:t>Integrity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5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in TLS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3259" y="774981"/>
            <a:ext cx="748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39" y="755782"/>
            <a:ext cx="1805940" cy="20688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870" y="2309046"/>
            <a:ext cx="2080260" cy="685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01" y="2899822"/>
            <a:ext cx="2057400" cy="15430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373" y="779745"/>
            <a:ext cx="1591401" cy="17371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1500" y="2899817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83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TLS / SSL Performance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Computational overhead</a:t>
            </a:r>
          </a:p>
          <a:p>
            <a:r>
              <a:rPr lang="en-US" dirty="0" smtClean="0"/>
              <a:t>Latency overhead</a:t>
            </a:r>
          </a:p>
          <a:p>
            <a:r>
              <a:rPr lang="en-US" dirty="0" smtClean="0"/>
              <a:t>Cache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5238" y="1147410"/>
            <a:ext cx="8311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Authentication</a:t>
            </a:r>
          </a:p>
          <a:p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Authorization</a:t>
            </a:r>
          </a:p>
          <a:p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Exploits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166258" y="296287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2000" dirty="0" err="1" smtClean="0">
              <a:solidFill>
                <a:srgbClr val="333333"/>
              </a:solidFill>
              <a:latin typeface="+mn-lt"/>
              <a:ea typeface="+mn-e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76880" y="427916"/>
            <a:ext cx="6790258" cy="1714501"/>
            <a:chOff x="1032941" y="2040466"/>
            <a:chExt cx="6790258" cy="2286001"/>
          </a:xfrm>
        </p:grpSpPr>
        <p:sp>
          <p:nvSpPr>
            <p:cNvPr id="9" name="TextBox 8"/>
            <p:cNvSpPr txBox="1"/>
            <p:nvPr/>
          </p:nvSpPr>
          <p:spPr bwMode="white">
            <a:xfrm>
              <a:off x="1032941" y="2040466"/>
              <a:ext cx="636362" cy="85513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2000" dirty="0" smtClean="0">
                  <a:solidFill>
                    <a:srgbClr val="6DB33F"/>
                  </a:solidFill>
                </a:rPr>
                <a:t>“</a:t>
              </a:r>
              <a:endParaRPr lang="en-US" sz="12000" dirty="0">
                <a:solidFill>
                  <a:srgbClr val="6DB33F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 bwMode="white">
            <a:xfrm>
              <a:off x="1576165" y="2559785"/>
              <a:ext cx="6247034" cy="176668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>
                <a:spcAft>
                  <a:spcPts val="1344"/>
                </a:spcAft>
              </a:pPr>
              <a:r>
                <a:rPr lang="en-US" sz="2800" dirty="0">
                  <a:solidFill>
                    <a:srgbClr val="4D4D4D"/>
                  </a:solidFill>
                </a:rPr>
                <a:t>On our production frontend machines, SSL/TLS accounts for </a:t>
              </a:r>
              <a:r>
                <a:rPr lang="en-US" sz="2800" b="1" dirty="0">
                  <a:solidFill>
                    <a:srgbClr val="4D4D4D"/>
                  </a:solidFill>
                </a:rPr>
                <a:t>less than 1% of the CPU load</a:t>
              </a:r>
              <a:r>
                <a:rPr lang="en-US" sz="2800" dirty="0">
                  <a:solidFill>
                    <a:srgbClr val="4D4D4D"/>
                  </a:solidFill>
                </a:rPr>
                <a:t>, less than 10 KB of memory per connection and less than 2% of network overhead</a:t>
              </a:r>
              <a:r>
                <a:rPr lang="en-US" sz="2800" dirty="0" smtClean="0">
                  <a:solidFill>
                    <a:srgbClr val="4D4D4D"/>
                  </a:solidFill>
                </a:rPr>
                <a:t>.</a:t>
              </a:r>
            </a:p>
            <a:p>
              <a:pPr algn="l"/>
              <a:r>
                <a:rPr lang="en-US" sz="1800" i="1" dirty="0" smtClean="0">
                  <a:solidFill>
                    <a:srgbClr val="4D4D4D"/>
                  </a:solidFill>
                  <a:hlinkClick r:id="rId3"/>
                </a:rPr>
                <a:t>Adam Langley</a:t>
              </a:r>
              <a:r>
                <a:rPr lang="en-US" sz="1800" i="1" dirty="0" smtClean="0">
                  <a:solidFill>
                    <a:srgbClr val="4D4D4D"/>
                  </a:solidFill>
                </a:rPr>
                <a:t> - Google</a:t>
              </a:r>
            </a:p>
            <a:p>
              <a:pPr algn="l"/>
              <a:endParaRPr lang="en-US" dirty="0">
                <a:solidFill>
                  <a:srgbClr val="4D4D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057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166258" y="296287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2000" dirty="0" err="1" smtClean="0">
              <a:solidFill>
                <a:srgbClr val="333333"/>
              </a:solidFill>
              <a:latin typeface="+mn-lt"/>
              <a:ea typeface="+mn-e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76880" y="427916"/>
            <a:ext cx="6790258" cy="1714501"/>
            <a:chOff x="1032941" y="2040466"/>
            <a:chExt cx="6790258" cy="2286001"/>
          </a:xfrm>
        </p:grpSpPr>
        <p:sp>
          <p:nvSpPr>
            <p:cNvPr id="9" name="TextBox 8"/>
            <p:cNvSpPr txBox="1"/>
            <p:nvPr/>
          </p:nvSpPr>
          <p:spPr bwMode="white">
            <a:xfrm>
              <a:off x="1032941" y="2040466"/>
              <a:ext cx="636362" cy="85513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2000" dirty="0" smtClean="0">
                  <a:solidFill>
                    <a:srgbClr val="6DB33F"/>
                  </a:solidFill>
                </a:rPr>
                <a:t>“</a:t>
              </a:r>
              <a:endParaRPr lang="en-US" sz="12000" dirty="0">
                <a:solidFill>
                  <a:srgbClr val="6DB33F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 bwMode="white">
            <a:xfrm>
              <a:off x="1576165" y="2559785"/>
              <a:ext cx="6247034" cy="176668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>
                <a:spcAft>
                  <a:spcPts val="1344"/>
                </a:spcAft>
              </a:pPr>
              <a:r>
                <a:rPr lang="en-US" sz="2800" dirty="0">
                  <a:solidFill>
                    <a:srgbClr val="4D4D4D"/>
                  </a:solidFill>
                </a:rPr>
                <a:t>We have found that modern software-based TLS implementations running on </a:t>
              </a:r>
              <a:r>
                <a:rPr lang="en-US" sz="2800" b="1" dirty="0">
                  <a:solidFill>
                    <a:srgbClr val="4D4D4D"/>
                  </a:solidFill>
                </a:rPr>
                <a:t>commodity CPUs are fast enough to handle heavy HTTPS traffic load </a:t>
              </a:r>
              <a:r>
                <a:rPr lang="en-US" sz="2800" dirty="0">
                  <a:solidFill>
                    <a:srgbClr val="4D4D4D"/>
                  </a:solidFill>
                </a:rPr>
                <a:t>without needing to resort to dedicated cryptographic </a:t>
              </a:r>
              <a:r>
                <a:rPr lang="en-US" sz="2800" dirty="0" smtClean="0">
                  <a:solidFill>
                    <a:srgbClr val="4D4D4D"/>
                  </a:solidFill>
                </a:rPr>
                <a:t>hardware.</a:t>
              </a:r>
            </a:p>
            <a:p>
              <a:pPr algn="l"/>
              <a:r>
                <a:rPr lang="en-US" sz="1800" i="1" dirty="0">
                  <a:solidFill>
                    <a:srgbClr val="4D4D4D"/>
                  </a:solidFill>
                  <a:hlinkClick r:id="rId3"/>
                </a:rPr>
                <a:t>Doug Beaver</a:t>
              </a:r>
              <a:r>
                <a:rPr lang="en-US" sz="1800" i="1" dirty="0">
                  <a:solidFill>
                    <a:srgbClr val="4D4D4D"/>
                  </a:solidFill>
                </a:rPr>
                <a:t>, Facebook</a:t>
              </a:r>
            </a:p>
            <a:p>
              <a:pPr algn="l"/>
              <a:endParaRPr lang="en-US" sz="1800" i="1" dirty="0" smtClean="0">
                <a:solidFill>
                  <a:srgbClr val="4D4D4D"/>
                </a:solidFill>
              </a:endParaRPr>
            </a:p>
            <a:p>
              <a:pPr algn="l"/>
              <a:endParaRPr lang="en-US" dirty="0">
                <a:solidFill>
                  <a:srgbClr val="4D4D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87546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166258" y="296287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2000" dirty="0" err="1" smtClean="0">
              <a:solidFill>
                <a:srgbClr val="333333"/>
              </a:solidFill>
              <a:latin typeface="+mn-lt"/>
              <a:ea typeface="+mn-e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76880" y="427916"/>
            <a:ext cx="6790258" cy="1714501"/>
            <a:chOff x="1032941" y="2040466"/>
            <a:chExt cx="6790258" cy="2286001"/>
          </a:xfrm>
        </p:grpSpPr>
        <p:sp>
          <p:nvSpPr>
            <p:cNvPr id="9" name="TextBox 8"/>
            <p:cNvSpPr txBox="1"/>
            <p:nvPr/>
          </p:nvSpPr>
          <p:spPr bwMode="white">
            <a:xfrm>
              <a:off x="1032941" y="2040466"/>
              <a:ext cx="636362" cy="85513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2000" dirty="0" smtClean="0">
                  <a:solidFill>
                    <a:srgbClr val="6DB33F"/>
                  </a:solidFill>
                </a:rPr>
                <a:t>“</a:t>
              </a:r>
              <a:endParaRPr lang="en-US" sz="12000" dirty="0">
                <a:solidFill>
                  <a:srgbClr val="6DB33F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 bwMode="white">
            <a:xfrm>
              <a:off x="1576165" y="2559785"/>
              <a:ext cx="6247034" cy="176668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>
                <a:spcAft>
                  <a:spcPts val="1344"/>
                </a:spcAft>
              </a:pPr>
              <a:r>
                <a:rPr lang="en-US" sz="2800" dirty="0">
                  <a:solidFill>
                    <a:srgbClr val="4D4D4D"/>
                  </a:solidFill>
                </a:rPr>
                <a:t>HTTP </a:t>
              </a:r>
              <a:r>
                <a:rPr lang="en-US" sz="2800" dirty="0" err="1">
                  <a:solidFill>
                    <a:srgbClr val="4D4D4D"/>
                  </a:solidFill>
                </a:rPr>
                <a:t>keepalives</a:t>
              </a:r>
              <a:r>
                <a:rPr lang="en-US" sz="2800" dirty="0">
                  <a:solidFill>
                    <a:srgbClr val="4D4D4D"/>
                  </a:solidFill>
                </a:rPr>
                <a:t> and session resumption mean that most requests do not require a full handshake, so </a:t>
              </a:r>
              <a:r>
                <a:rPr lang="en-US" sz="2800" b="1" dirty="0">
                  <a:solidFill>
                    <a:srgbClr val="4D4D4D"/>
                  </a:solidFill>
                </a:rPr>
                <a:t>handshake operations do not dominate our CPU usage</a:t>
              </a:r>
              <a:r>
                <a:rPr lang="en-US" sz="2800" dirty="0" smtClean="0">
                  <a:solidFill>
                    <a:srgbClr val="4D4D4D"/>
                  </a:solidFill>
                </a:rPr>
                <a:t>.</a:t>
              </a:r>
            </a:p>
            <a:p>
              <a:pPr algn="l"/>
              <a:r>
                <a:rPr lang="en-US" sz="1800" i="1" dirty="0">
                  <a:solidFill>
                    <a:srgbClr val="4D4D4D"/>
                  </a:solidFill>
                  <a:hlinkClick r:id="rId3"/>
                </a:rPr>
                <a:t>Jacob Hoffman-Andrews</a:t>
              </a:r>
              <a:r>
                <a:rPr lang="en-US" sz="1800" i="1" dirty="0">
                  <a:solidFill>
                    <a:srgbClr val="4D4D4D"/>
                  </a:solidFill>
                </a:rPr>
                <a:t>, Twitter</a:t>
              </a:r>
              <a:endParaRPr lang="en-US" sz="1800" i="1" dirty="0" smtClean="0">
                <a:solidFill>
                  <a:srgbClr val="4D4D4D"/>
                </a:solidFill>
              </a:endParaRPr>
            </a:p>
            <a:p>
              <a:pPr algn="l"/>
              <a:endParaRPr lang="en-US" dirty="0">
                <a:solidFill>
                  <a:srgbClr val="4D4D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7913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Optimizing TLS / SSL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TLS Resumption</a:t>
            </a:r>
          </a:p>
          <a:p>
            <a:r>
              <a:rPr lang="en-US" dirty="0" smtClean="0"/>
              <a:t>Latency</a:t>
            </a:r>
          </a:p>
          <a:p>
            <a:r>
              <a:rPr lang="en-US" dirty="0" smtClean="0"/>
              <a:t>Online Certificate Status Protocol (OCSP)</a:t>
            </a:r>
          </a:p>
          <a:p>
            <a:r>
              <a:rPr lang="en-US" dirty="0" err="1" smtClean="0"/>
              <a:t>Cloudflare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5238" y="1147410"/>
            <a:ext cx="8311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136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Optimizing TLS / SSL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dirty="0" smtClean="0">
                <a:hlinkClick r:id="rId3"/>
              </a:rPr>
              <a:t/>
            </a:r>
            <a:br>
              <a:rPr lang="en-US" sz="4000" dirty="0" smtClean="0">
                <a:hlinkClick r:id="rId3"/>
              </a:rPr>
            </a:br>
            <a:endParaRPr lang="en-US" sz="4000" dirty="0" smtClean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 smtClean="0"/>
              <a:t>Is TLS Fast </a:t>
            </a:r>
            <a:r>
              <a:rPr lang="en-US" sz="4000" dirty="0" err="1" smtClean="0"/>
              <a:t>Yet.com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349BD-0EA1-3C4F-89A0-585859D9EA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Basic over TLS?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5238" y="931716"/>
            <a:ext cx="8311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oclHashcat</a:t>
            </a:r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18532"/>
              </p:ext>
            </p:extLst>
          </p:nvPr>
        </p:nvGraphicFramePr>
        <p:xfrm>
          <a:off x="1524000" y="1624023"/>
          <a:ext cx="6096000" cy="1127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Hash Type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Speed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SHA1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1103M c / 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SHA256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406M</a:t>
                      </a:r>
                      <a:r>
                        <a:rPr lang="en-US" sz="1400" baseline="0" dirty="0" smtClean="0"/>
                        <a:t> c/s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SHA512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90M c/s</a:t>
                      </a:r>
                      <a:endParaRPr lang="en-US" sz="1400" dirty="0"/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73024" y="3009523"/>
            <a:ext cx="7997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Ubuntu 14.04, 64 </a:t>
            </a:r>
            <a:r>
              <a:rPr lang="en-US" dirty="0" err="1" smtClean="0">
                <a:solidFill>
                  <a:schemeClr val="tx1"/>
                </a:solidFill>
              </a:rPr>
              <a:t>bitForceWare</a:t>
            </a:r>
            <a:r>
              <a:rPr lang="en-US" dirty="0" smtClean="0">
                <a:solidFill>
                  <a:schemeClr val="tx1"/>
                </a:solidFill>
              </a:rPr>
              <a:t> 331.671x NVidia gtx750T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46182"/>
            <a:ext cx="8537575" cy="3217867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 smtClean="0">
                <a:latin typeface="Courier"/>
                <a:cs typeface="Courier"/>
              </a:rPr>
              <a:t>username=</a:t>
            </a:r>
            <a:r>
              <a:rPr lang="en-US" sz="3600" dirty="0" err="1" smtClean="0">
                <a:latin typeface="Courier"/>
                <a:cs typeface="Courier"/>
              </a:rPr>
              <a:t>winch&amp;name</a:t>
            </a:r>
            <a:r>
              <a:rPr lang="en-US" sz="3600" dirty="0" smtClean="0">
                <a:latin typeface="Courier"/>
                <a:cs typeface="Courier"/>
              </a:rPr>
              <a:t>=</a:t>
            </a:r>
            <a:r>
              <a:rPr lang="en-US" sz="3600" dirty="0" err="1" smtClean="0">
                <a:latin typeface="Courier"/>
                <a:cs typeface="Courier"/>
              </a:rPr>
              <a:t>Rob+Winch</a:t>
            </a:r>
            <a:endParaRPr lang="en-US" sz="36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15886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Encrypting the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Courier"/>
                <a:cs typeface="Courier"/>
              </a:rPr>
              <a:t>Base64(IV, </a:t>
            </a:r>
            <a:br>
              <a:rPr lang="en-US" sz="3200" dirty="0" smtClean="0">
                <a:latin typeface="Courier"/>
                <a:cs typeface="Courier"/>
              </a:rPr>
            </a:br>
            <a:r>
              <a:rPr lang="en-US" sz="3200" dirty="0" smtClean="0">
                <a:latin typeface="Courier"/>
                <a:cs typeface="Courier"/>
              </a:rPr>
              <a:t>       </a:t>
            </a:r>
            <a:r>
              <a:rPr lang="en-US" sz="3200" dirty="0" err="1" smtClean="0">
                <a:latin typeface="Courier"/>
                <a:cs typeface="Courier"/>
              </a:rPr>
              <a:t>aes_cbc</a:t>
            </a:r>
            <a:r>
              <a:rPr lang="en-US" sz="3200" dirty="0" smtClean="0">
                <a:latin typeface="Courier"/>
                <a:cs typeface="Courier"/>
              </a:rPr>
              <a:t>(</a:t>
            </a:r>
            <a:r>
              <a:rPr lang="en-US" sz="3200" dirty="0" err="1" smtClean="0">
                <a:latin typeface="Courier"/>
                <a:cs typeface="Courier"/>
              </a:rPr>
              <a:t>k,IV,plainText</a:t>
            </a:r>
            <a:r>
              <a:rPr lang="en-US" sz="3200" dirty="0" smtClean="0">
                <a:latin typeface="Courier"/>
                <a:cs typeface="Courier"/>
              </a:rPr>
              <a:t>))</a:t>
            </a:r>
            <a:br>
              <a:rPr lang="en-US" sz="3200" dirty="0" smtClean="0">
                <a:latin typeface="Courier"/>
                <a:cs typeface="Courier"/>
              </a:rPr>
            </a:br>
            <a:endParaRPr lang="en-US" sz="3200" dirty="0" smtClean="0">
              <a:latin typeface="Courier"/>
              <a:cs typeface="Courier"/>
            </a:endParaRPr>
          </a:p>
          <a:p>
            <a:r>
              <a:rPr lang="en-US" sz="3200" b="1" dirty="0" smtClean="0">
                <a:latin typeface="Calibri"/>
                <a:cs typeface="Calibri"/>
              </a:rPr>
              <a:t>k</a:t>
            </a:r>
            <a:r>
              <a:rPr lang="en-US" sz="3200" dirty="0" smtClean="0">
                <a:latin typeface="Calibri"/>
                <a:cs typeface="Calibri"/>
              </a:rPr>
              <a:t> – a secret key only known to server</a:t>
            </a:r>
          </a:p>
          <a:p>
            <a:r>
              <a:rPr lang="en-US" sz="3200" b="1" dirty="0" err="1" smtClean="0">
                <a:latin typeface="Calibri"/>
                <a:cs typeface="Calibri"/>
              </a:rPr>
              <a:t>aes_cbc</a:t>
            </a:r>
            <a:r>
              <a:rPr lang="en-US" sz="3200" dirty="0" smtClean="0">
                <a:latin typeface="Calibri"/>
                <a:cs typeface="Calibri"/>
              </a:rPr>
              <a:t> – encrypts the </a:t>
            </a:r>
            <a:r>
              <a:rPr lang="en-US" sz="3200" dirty="0" err="1" smtClean="0">
                <a:latin typeface="Calibri"/>
                <a:cs typeface="Calibri"/>
              </a:rPr>
              <a:t>plainText</a:t>
            </a:r>
            <a:r>
              <a:rPr lang="en-US" sz="3200" dirty="0" smtClean="0">
                <a:latin typeface="Calibri"/>
                <a:cs typeface="Calibri"/>
              </a:rPr>
              <a:t> using AES/CBC with the provided IV</a:t>
            </a:r>
          </a:p>
          <a:p>
            <a:r>
              <a:rPr lang="en-US" sz="3200" b="1" dirty="0" err="1" smtClean="0">
                <a:latin typeface="Calibri"/>
                <a:cs typeface="Calibri"/>
              </a:rPr>
              <a:t>plainText</a:t>
            </a:r>
            <a:r>
              <a:rPr lang="en-US" sz="3200" dirty="0" smtClean="0">
                <a:latin typeface="Calibri"/>
                <a:cs typeface="Calibri"/>
              </a:rPr>
              <a:t> – format of username=</a:t>
            </a:r>
            <a:r>
              <a:rPr lang="en-US" sz="3200" dirty="0" err="1" smtClean="0">
                <a:latin typeface="Calibri"/>
                <a:cs typeface="Calibri"/>
              </a:rPr>
              <a:t>winch&amp;name</a:t>
            </a:r>
            <a:r>
              <a:rPr lang="en-US" sz="3200" dirty="0" smtClean="0">
                <a:latin typeface="Calibri"/>
                <a:cs typeface="Calibri"/>
              </a:rPr>
              <a:t>=</a:t>
            </a:r>
            <a:r>
              <a:rPr lang="en-US" sz="3200" dirty="0" err="1" smtClean="0">
                <a:latin typeface="Calibri"/>
                <a:cs typeface="Calibri"/>
              </a:rPr>
              <a:t>Rob+Winch</a:t>
            </a:r>
            <a:endParaRPr lang="en-US"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4151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50" y="485775"/>
            <a:ext cx="46355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1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3" y="1737466"/>
            <a:ext cx="8537575" cy="635075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 smtClean="0">
                <a:latin typeface="Courier"/>
                <a:cs typeface="Courier"/>
              </a:rPr>
              <a:t>username=</a:t>
            </a:r>
            <a:r>
              <a:rPr lang="en-US" sz="3600" dirty="0" err="1" smtClean="0">
                <a:solidFill>
                  <a:schemeClr val="accent1"/>
                </a:solidFill>
                <a:latin typeface="Courier"/>
                <a:cs typeface="Courier"/>
              </a:rPr>
              <a:t>winch</a:t>
            </a:r>
            <a:r>
              <a:rPr lang="en-US" sz="3600" dirty="0" err="1" smtClean="0">
                <a:latin typeface="Courier"/>
                <a:cs typeface="Courier"/>
              </a:rPr>
              <a:t>&amp;name</a:t>
            </a:r>
            <a:r>
              <a:rPr lang="en-US" sz="3600" dirty="0" smtClean="0">
                <a:latin typeface="Courier"/>
                <a:cs typeface="Courier"/>
              </a:rPr>
              <a:t>=</a:t>
            </a:r>
            <a:r>
              <a:rPr lang="en-US" sz="3600" dirty="0" err="1" smtClean="0">
                <a:latin typeface="Courier"/>
                <a:cs typeface="Courier"/>
              </a:rPr>
              <a:t>Rob+Winch</a:t>
            </a:r>
            <a:endParaRPr lang="en-US" sz="3600" dirty="0">
              <a:latin typeface="Courier"/>
              <a:cs typeface="Courier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3213" y="3040208"/>
            <a:ext cx="8537575" cy="63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1" fontAlgn="base" hangingPunct="1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buFont typeface="Wingdings" pitchFamily="2" charset="2"/>
              <a:buChar char="§"/>
              <a:defRPr sz="1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0050" indent="-171450" algn="l" rtl="0" eaLnBrk="1" fontAlgn="base" hangingPunct="1">
              <a:lnSpc>
                <a:spcPts val="2200"/>
              </a:lnSpc>
              <a:spcBef>
                <a:spcPts val="800"/>
              </a:spcBef>
              <a:spcAft>
                <a:spcPct val="0"/>
              </a:spcAft>
              <a:buClr>
                <a:srgbClr val="387C2C"/>
              </a:buClr>
              <a:buSzPct val="110000"/>
              <a:buFont typeface="Times" pitchFamily="18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628650" indent="-171450" algn="l" rtl="0" eaLnBrk="1" fontAlgn="base" hangingPunct="1">
              <a:lnSpc>
                <a:spcPts val="2000"/>
              </a:lnSpc>
              <a:spcBef>
                <a:spcPts val="600"/>
              </a:spcBef>
              <a:spcAft>
                <a:spcPct val="0"/>
              </a:spcAft>
              <a:buClr>
                <a:srgbClr val="387C2C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914400" indent="-171450" algn="l" rtl="0" eaLnBrk="1" fontAlgn="base" hangingPunct="1">
              <a:lnSpc>
                <a:spcPts val="2000"/>
              </a:lnSpc>
              <a:spcBef>
                <a:spcPts val="600"/>
              </a:spcBef>
              <a:spcAft>
                <a:spcPct val="0"/>
              </a:spcAft>
              <a:buClr>
                <a:srgbClr val="387C2C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1200150" indent="-171450" algn="l" rtl="0" eaLnBrk="1" fontAlgn="base" hangingPunct="1">
              <a:lnSpc>
                <a:spcPts val="2000"/>
              </a:lnSpc>
              <a:spcBef>
                <a:spcPts val="600"/>
              </a:spcBef>
              <a:spcAft>
                <a:spcPct val="0"/>
              </a:spcAft>
              <a:buClr>
                <a:srgbClr val="387C2C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1600200" indent="-171450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accent2"/>
              </a:buClr>
              <a:buFont typeface="Arial" charset="0"/>
              <a:buChar char="­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057400" indent="-171450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accent2"/>
              </a:buClr>
              <a:buFont typeface="Arial" charset="0"/>
              <a:buChar char="­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2514600" indent="-171450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accent2"/>
              </a:buClr>
              <a:buFont typeface="Arial" charset="0"/>
              <a:buChar char="­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2971800" indent="-171450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accent2"/>
              </a:buClr>
              <a:buFont typeface="Arial" charset="0"/>
              <a:buChar char="­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sz="3600" dirty="0" smtClean="0">
                <a:latin typeface="Courier"/>
                <a:cs typeface="Courier"/>
              </a:rPr>
              <a:t>username=</a:t>
            </a:r>
            <a:r>
              <a:rPr lang="en-US" sz="3600" dirty="0" err="1" smtClean="0">
                <a:solidFill>
                  <a:srgbClr val="FF0000"/>
                </a:solidFill>
                <a:latin typeface="Courier"/>
                <a:cs typeface="Courier"/>
              </a:rPr>
              <a:t>admin</a:t>
            </a:r>
            <a:r>
              <a:rPr lang="en-US" sz="3600" dirty="0" err="1" smtClean="0">
                <a:latin typeface="Courier"/>
                <a:cs typeface="Courier"/>
              </a:rPr>
              <a:t>&amp;name</a:t>
            </a:r>
            <a:r>
              <a:rPr lang="en-US" sz="3600" dirty="0" smtClean="0">
                <a:latin typeface="Courier"/>
                <a:cs typeface="Courier"/>
              </a:rPr>
              <a:t>=</a:t>
            </a:r>
            <a:r>
              <a:rPr lang="en-US" sz="3600" dirty="0" err="1" smtClean="0">
                <a:latin typeface="Courier"/>
                <a:cs typeface="Courier"/>
              </a:rPr>
              <a:t>Rob+Winch</a:t>
            </a:r>
            <a:endParaRPr lang="en-US" sz="3600" dirty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135" y="958602"/>
            <a:ext cx="5211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smtClean="0">
                <a:solidFill>
                  <a:srgbClr val="333333"/>
                </a:solidFill>
                <a:latin typeface="+mn-lt"/>
                <a:ea typeface="+mn-ea"/>
              </a:rPr>
              <a:t>Can change properly encrypted value below: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9733" y="2309256"/>
            <a:ext cx="3635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smtClean="0">
                <a:solidFill>
                  <a:srgbClr val="333333"/>
                </a:solidFill>
                <a:latin typeface="+mn-lt"/>
                <a:ea typeface="+mn-ea"/>
              </a:rPr>
              <a:t>To have the following Plaintext</a:t>
            </a:r>
          </a:p>
        </p:txBody>
      </p:sp>
    </p:spTree>
    <p:extLst>
      <p:ext uri="{BB962C8B-B14F-4D97-AF65-F5344CB8AC3E}">
        <p14:creationId xmlns:p14="http://schemas.microsoft.com/office/powerpoint/2010/main" val="114152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579" y="379356"/>
            <a:ext cx="5715000" cy="40862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88338" y="2408032"/>
            <a:ext cx="4271482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800" dirty="0" smtClean="0">
                <a:solidFill>
                  <a:schemeClr val="tx1"/>
                </a:solidFill>
                <a:latin typeface="Lucida Calligraphy"/>
                <a:cs typeface="Lucida Calligraphy"/>
              </a:rPr>
              <a:t>@</a:t>
            </a:r>
            <a:r>
              <a:rPr lang="en-US" sz="4800" dirty="0" err="1" smtClean="0">
                <a:solidFill>
                  <a:schemeClr val="tx1"/>
                </a:solidFill>
                <a:latin typeface="Lucida Calligraphy"/>
                <a:cs typeface="Lucida Calligraphy"/>
              </a:rPr>
              <a:t>rob_winch</a:t>
            </a:r>
            <a:endParaRPr lang="en-US" sz="4800" dirty="0">
              <a:solidFill>
                <a:schemeClr val="tx1"/>
              </a:solidFill>
              <a:latin typeface="Lucida Calligraphy"/>
              <a:cs typeface="Lucida Calligraphy"/>
            </a:endParaRPr>
          </a:p>
        </p:txBody>
      </p:sp>
    </p:spTree>
    <p:extLst>
      <p:ext uri="{BB962C8B-B14F-4D97-AF65-F5344CB8AC3E}">
        <p14:creationId xmlns:p14="http://schemas.microsoft.com/office/powerpoint/2010/main" val="23491252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Encryption Is Not Signing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72195"/>
            <a:ext cx="8537575" cy="3659192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hlinkClick r:id="rId3"/>
              </a:rPr>
              <a:t>https://</a:t>
            </a:r>
            <a:r>
              <a:rPr lang="en-US" sz="3200" dirty="0" err="1" smtClean="0">
                <a:hlinkClick r:id="rId3"/>
              </a:rPr>
              <a:t>github.com</a:t>
            </a:r>
            <a:r>
              <a:rPr lang="en-US" sz="3200" dirty="0" smtClean="0">
                <a:hlinkClick r:id="rId3"/>
              </a:rPr>
              <a:t>/</a:t>
            </a:r>
            <a:r>
              <a:rPr lang="en-US" sz="3200" dirty="0" err="1" smtClean="0">
                <a:hlinkClick r:id="rId3"/>
              </a:rPr>
              <a:t>rwinch</a:t>
            </a:r>
            <a:r>
              <a:rPr lang="en-US" sz="3200" dirty="0" smtClean="0">
                <a:hlinkClick r:id="rId3"/>
              </a:rPr>
              <a:t>/encryption-not-signing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90781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Session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64349BD-0EA1-3C4F-89A0-585859D9EA3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917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Session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950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441" y="-371455"/>
            <a:ext cx="4191000" cy="593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97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166258" y="775607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2000" dirty="0" err="1" smtClean="0">
              <a:solidFill>
                <a:srgbClr val="333333"/>
              </a:solidFill>
              <a:latin typeface="+mn-lt"/>
              <a:ea typeface="+mn-e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76880" y="439899"/>
            <a:ext cx="6790258" cy="1714501"/>
            <a:chOff x="1032941" y="2040466"/>
            <a:chExt cx="6790258" cy="2286001"/>
          </a:xfrm>
        </p:grpSpPr>
        <p:sp>
          <p:nvSpPr>
            <p:cNvPr id="9" name="TextBox 8"/>
            <p:cNvSpPr txBox="1"/>
            <p:nvPr/>
          </p:nvSpPr>
          <p:spPr bwMode="white">
            <a:xfrm>
              <a:off x="1032941" y="2040466"/>
              <a:ext cx="636362" cy="85513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2000" dirty="0" smtClean="0">
                  <a:solidFill>
                    <a:srgbClr val="6DB33F"/>
                  </a:solidFill>
                </a:rPr>
                <a:t>“</a:t>
              </a:r>
              <a:endParaRPr lang="en-US" sz="12000" dirty="0">
                <a:solidFill>
                  <a:srgbClr val="6DB33F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 bwMode="white">
            <a:xfrm>
              <a:off x="1576165" y="2559785"/>
              <a:ext cx="6247034" cy="176668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>
                <a:spcAft>
                  <a:spcPts val="1344"/>
                </a:spcAft>
              </a:pPr>
              <a:r>
                <a:rPr lang="en-US" sz="2800" dirty="0">
                  <a:solidFill>
                    <a:srgbClr val="4D4D4D"/>
                  </a:solidFill>
                </a:rPr>
                <a:t>… each request from client to server must contain all of the information necessary to understand the request, and </a:t>
              </a:r>
              <a:r>
                <a:rPr lang="en-US" sz="2800" b="1" dirty="0">
                  <a:solidFill>
                    <a:srgbClr val="4D4D4D"/>
                  </a:solidFill>
                </a:rPr>
                <a:t>cannot take advantage of any stored context on the server</a:t>
              </a:r>
              <a:r>
                <a:rPr lang="en-US" sz="2800" dirty="0" smtClean="0">
                  <a:solidFill>
                    <a:srgbClr val="4D4D4D"/>
                  </a:solidFill>
                </a:rPr>
                <a:t>.</a:t>
              </a:r>
            </a:p>
            <a:p>
              <a:pPr algn="l"/>
              <a:r>
                <a:rPr lang="en-US" sz="1800" i="1" dirty="0">
                  <a:solidFill>
                    <a:srgbClr val="4D4D4D"/>
                  </a:solidFill>
                </a:rPr>
                <a:t>Roy Fielding, </a:t>
              </a:r>
              <a:r>
                <a:rPr lang="en-US" sz="1800" i="1" dirty="0">
                  <a:solidFill>
                    <a:srgbClr val="4D4D4D"/>
                  </a:solidFill>
                  <a:hlinkClick r:id="rId3"/>
                </a:rPr>
                <a:t>Architectural Styles and</a:t>
              </a:r>
            </a:p>
            <a:p>
              <a:pPr algn="l"/>
              <a:r>
                <a:rPr lang="en-US" sz="1800" i="1" dirty="0">
                  <a:solidFill>
                    <a:srgbClr val="4D4D4D"/>
                  </a:solidFill>
                  <a:hlinkClick r:id="rId3"/>
                </a:rPr>
                <a:t>the Design of Network-based Software Architectures</a:t>
              </a:r>
              <a:endParaRPr lang="en-US" sz="1800" i="1" dirty="0" smtClean="0">
                <a:solidFill>
                  <a:srgbClr val="4D4D4D"/>
                </a:solidFill>
              </a:endParaRPr>
            </a:p>
            <a:p>
              <a:pPr algn="l"/>
              <a:endParaRPr lang="en-US" dirty="0">
                <a:solidFill>
                  <a:srgbClr val="4D4D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171366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166258" y="775607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2000" dirty="0" err="1" smtClean="0">
              <a:solidFill>
                <a:srgbClr val="333333"/>
              </a:solidFill>
              <a:latin typeface="+mn-lt"/>
              <a:ea typeface="+mn-e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76880" y="439899"/>
            <a:ext cx="6790258" cy="1714501"/>
            <a:chOff x="1032941" y="2040466"/>
            <a:chExt cx="6790258" cy="2286001"/>
          </a:xfrm>
        </p:grpSpPr>
        <p:sp>
          <p:nvSpPr>
            <p:cNvPr id="9" name="TextBox 8"/>
            <p:cNvSpPr txBox="1"/>
            <p:nvPr/>
          </p:nvSpPr>
          <p:spPr bwMode="white">
            <a:xfrm>
              <a:off x="1032941" y="2040466"/>
              <a:ext cx="636362" cy="85513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2000" dirty="0" smtClean="0">
                  <a:solidFill>
                    <a:srgbClr val="6DB33F"/>
                  </a:solidFill>
                </a:rPr>
                <a:t>“</a:t>
              </a:r>
              <a:endParaRPr lang="en-US" sz="12000" dirty="0">
                <a:solidFill>
                  <a:srgbClr val="6DB33F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 bwMode="white">
            <a:xfrm>
              <a:off x="1576165" y="2559785"/>
              <a:ext cx="6247034" cy="176668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>
                <a:spcAft>
                  <a:spcPts val="1344"/>
                </a:spcAft>
              </a:pPr>
              <a:r>
                <a:rPr lang="en-US" sz="2800" b="1" dirty="0">
                  <a:solidFill>
                    <a:srgbClr val="4D4D4D"/>
                  </a:solidFill>
                </a:rPr>
                <a:t>session state can be transferred by the server to another service </a:t>
              </a:r>
              <a:r>
                <a:rPr lang="en-US" sz="2800" dirty="0">
                  <a:solidFill>
                    <a:srgbClr val="4D4D4D"/>
                  </a:solidFill>
                </a:rPr>
                <a:t>such as a database to maintain a persistent state for a period and allow authentication.</a:t>
              </a:r>
              <a:endParaRPr lang="en-US" sz="2800" dirty="0" smtClean="0">
                <a:solidFill>
                  <a:srgbClr val="4D4D4D"/>
                </a:solidFill>
              </a:endParaRPr>
            </a:p>
            <a:p>
              <a:pPr algn="l"/>
              <a:r>
                <a:rPr lang="en-US" sz="1800" i="1" dirty="0">
                  <a:solidFill>
                    <a:srgbClr val="4D4D4D"/>
                  </a:solidFill>
                </a:rPr>
                <a:t>Wikipedia, </a:t>
              </a:r>
              <a:r>
                <a:rPr lang="en-US" sz="1800" i="1" dirty="0">
                  <a:solidFill>
                    <a:srgbClr val="4D4D4D"/>
                  </a:solidFill>
                  <a:hlinkClick r:id="rId3"/>
                </a:rPr>
                <a:t>Representational state transfer</a:t>
              </a:r>
              <a:endParaRPr lang="en-US" dirty="0">
                <a:solidFill>
                  <a:srgbClr val="4D4D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519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b="1" dirty="0" smtClean="0">
                <a:solidFill>
                  <a:srgbClr val="7F0055"/>
                </a:solidFill>
                <a:highlight>
                  <a:srgbClr val="E8F2FE"/>
                </a:highlight>
                <a:latin typeface="Monaco"/>
              </a:rPr>
              <a:t>public</a:t>
            </a:r>
            <a:r>
              <a:rPr lang="en-US" sz="3600" b="1" dirty="0" smtClean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 </a:t>
            </a:r>
            <a:r>
              <a:rPr lang="en-US" sz="3600" b="1" dirty="0" smtClean="0">
                <a:solidFill>
                  <a:srgbClr val="7F0055"/>
                </a:solidFill>
                <a:highlight>
                  <a:srgbClr val="E8F2FE"/>
                </a:highlight>
                <a:latin typeface="Monaco"/>
              </a:rPr>
              <a:t>interface</a:t>
            </a:r>
            <a:r>
              <a:rPr lang="en-US" sz="3600" b="1" dirty="0" smtClean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 </a:t>
            </a:r>
            <a:r>
              <a:rPr lang="en-US" sz="3600" b="1" dirty="0" err="1" smtClean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HttpSession</a:t>
            </a:r>
            <a:r>
              <a:rPr lang="en-US" sz="3600" b="1" dirty="0" smtClean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 {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 </a:t>
            </a:r>
            <a:r>
              <a:rPr lang="en-US" sz="3600" dirty="0" smtClean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   ...</a:t>
            </a:r>
            <a:endParaRPr lang="en-US" sz="3600" b="1" dirty="0" smtClean="0">
              <a:solidFill>
                <a:srgbClr val="000000"/>
              </a:solidFill>
              <a:highlight>
                <a:srgbClr val="E8F2FE"/>
              </a:highlight>
              <a:latin typeface="Monaco"/>
            </a:endParaRPr>
          </a:p>
          <a:p>
            <a:pPr marL="0" indent="0">
              <a:buNone/>
            </a:pPr>
            <a:r>
              <a:rPr lang="en-US" sz="3600" b="1" dirty="0" smtClean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}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62056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60" y="1002867"/>
            <a:ext cx="8206359" cy="131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26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Customizing the Cookie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1489" y="1081505"/>
            <a:ext cx="7921545" cy="285001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800" dirty="0" smtClean="0">
                <a:solidFill>
                  <a:srgbClr val="008080"/>
                </a:solidFill>
                <a:latin typeface="Monaco"/>
              </a:rPr>
              <a:t>&lt;</a:t>
            </a:r>
            <a:r>
              <a:rPr lang="en-US" sz="2800" dirty="0" smtClean="0">
                <a:solidFill>
                  <a:srgbClr val="3F7F7F"/>
                </a:solidFill>
                <a:highlight>
                  <a:srgbClr val="D4D4D4"/>
                </a:highlight>
                <a:latin typeface="Monaco"/>
              </a:rPr>
              <a:t>session-</a:t>
            </a:r>
            <a:r>
              <a:rPr lang="en-US" sz="2800" dirty="0" err="1" smtClean="0">
                <a:solidFill>
                  <a:srgbClr val="3F7F7F"/>
                </a:solidFill>
                <a:highlight>
                  <a:srgbClr val="D4D4D4"/>
                </a:highlight>
                <a:latin typeface="Monaco"/>
              </a:rPr>
              <a:t>config</a:t>
            </a:r>
            <a:r>
              <a:rPr lang="en-US" sz="2800" dirty="0" smtClean="0">
                <a:solidFill>
                  <a:srgbClr val="008080"/>
                </a:solidFill>
                <a:highlight>
                  <a:srgbClr val="D4D4D4"/>
                </a:highlight>
                <a:latin typeface="Monaco"/>
              </a:rPr>
              <a:t>&gt;</a:t>
            </a:r>
            <a:br>
              <a:rPr lang="en-US" sz="2800" dirty="0" smtClean="0">
                <a:solidFill>
                  <a:srgbClr val="008080"/>
                </a:solidFill>
                <a:highlight>
                  <a:srgbClr val="D4D4D4"/>
                </a:highlight>
                <a:latin typeface="Monaco"/>
              </a:rPr>
            </a:br>
            <a:r>
              <a:rPr lang="en-US" sz="2800" dirty="0" smtClean="0">
                <a:solidFill>
                  <a:srgbClr val="000000"/>
                </a:solidFill>
                <a:highlight>
                  <a:srgbClr val="D4D4D4"/>
                </a:highlight>
                <a:latin typeface="Monaco"/>
              </a:rPr>
              <a:t>    </a:t>
            </a:r>
            <a:r>
              <a:rPr lang="en-US" sz="2800" dirty="0" smtClean="0">
                <a:solidFill>
                  <a:srgbClr val="008080"/>
                </a:solidFill>
                <a:highlight>
                  <a:srgbClr val="D4D4D4"/>
                </a:highlight>
                <a:latin typeface="Monaco"/>
              </a:rPr>
              <a:t>&lt;</a:t>
            </a:r>
            <a:r>
              <a:rPr lang="en-US" sz="2800" dirty="0" smtClean="0">
                <a:solidFill>
                  <a:srgbClr val="3F7F7F"/>
                </a:solidFill>
                <a:highlight>
                  <a:srgbClr val="D4D4D4"/>
                </a:highlight>
                <a:latin typeface="Monaco"/>
              </a:rPr>
              <a:t>cookie-</a:t>
            </a:r>
            <a:r>
              <a:rPr lang="en-US" sz="2800" dirty="0" err="1" smtClean="0">
                <a:solidFill>
                  <a:srgbClr val="3F7F7F"/>
                </a:solidFill>
                <a:highlight>
                  <a:srgbClr val="D4D4D4"/>
                </a:highlight>
                <a:latin typeface="Monaco"/>
              </a:rPr>
              <a:t>config</a:t>
            </a:r>
            <a:r>
              <a:rPr lang="en-US" sz="2800" dirty="0" smtClean="0">
                <a:solidFill>
                  <a:srgbClr val="008080"/>
                </a:solidFill>
                <a:highlight>
                  <a:srgbClr val="D4D4D4"/>
                </a:highlight>
                <a:latin typeface="Monaco"/>
              </a:rPr>
              <a:t>&gt;</a:t>
            </a:r>
            <a:br>
              <a:rPr lang="en-US" sz="2800" dirty="0" smtClean="0">
                <a:solidFill>
                  <a:srgbClr val="008080"/>
                </a:solidFill>
                <a:highlight>
                  <a:srgbClr val="D4D4D4"/>
                </a:highlight>
                <a:latin typeface="Monaco"/>
              </a:rPr>
            </a:br>
            <a:r>
              <a:rPr lang="en-US" sz="2800" dirty="0" smtClean="0">
                <a:solidFill>
                  <a:srgbClr val="000000"/>
                </a:solidFill>
                <a:latin typeface="Monaco"/>
              </a:rPr>
              <a:t>        </a:t>
            </a:r>
            <a:r>
              <a:rPr lang="en-US" sz="2800" dirty="0" smtClean="0">
                <a:solidFill>
                  <a:srgbClr val="008080"/>
                </a:solidFill>
                <a:latin typeface="Monaco"/>
              </a:rPr>
              <a:t>&lt;</a:t>
            </a:r>
            <a:r>
              <a:rPr lang="en-US" sz="2800" dirty="0" smtClean="0">
                <a:solidFill>
                  <a:srgbClr val="3F7F7F"/>
                </a:solidFill>
                <a:latin typeface="Monaco"/>
              </a:rPr>
              <a:t>name</a:t>
            </a:r>
            <a:r>
              <a:rPr lang="en-US" sz="2800" dirty="0" smtClean="0">
                <a:solidFill>
                  <a:srgbClr val="008080"/>
                </a:solidFill>
                <a:latin typeface="Monaco"/>
              </a:rPr>
              <a:t>&gt;</a:t>
            </a:r>
            <a:r>
              <a:rPr lang="en-US" sz="2800" dirty="0" smtClean="0">
                <a:solidFill>
                  <a:srgbClr val="000000"/>
                </a:solidFill>
                <a:latin typeface="Monaco"/>
              </a:rPr>
              <a:t>SESSION</a:t>
            </a:r>
            <a:r>
              <a:rPr lang="en-US" sz="2800" dirty="0" smtClean="0">
                <a:solidFill>
                  <a:srgbClr val="008080"/>
                </a:solidFill>
                <a:latin typeface="Monaco"/>
              </a:rPr>
              <a:t>&lt;/</a:t>
            </a:r>
            <a:r>
              <a:rPr lang="en-US" sz="2800" dirty="0" smtClean="0">
                <a:solidFill>
                  <a:srgbClr val="3F7F7F"/>
                </a:solidFill>
                <a:latin typeface="Monaco"/>
              </a:rPr>
              <a:t>name</a:t>
            </a:r>
            <a:r>
              <a:rPr lang="en-US" sz="2800" dirty="0" smtClean="0">
                <a:solidFill>
                  <a:srgbClr val="008080"/>
                </a:solidFill>
                <a:latin typeface="Monaco"/>
              </a:rPr>
              <a:t>&gt;</a:t>
            </a:r>
            <a:br>
              <a:rPr lang="en-US" sz="2800" dirty="0" smtClean="0">
                <a:solidFill>
                  <a:srgbClr val="008080"/>
                </a:solidFill>
                <a:latin typeface="Monaco"/>
              </a:rPr>
            </a:br>
            <a:r>
              <a:rPr lang="en-US" sz="2800" dirty="0" smtClean="0">
                <a:solidFill>
                  <a:srgbClr val="000000"/>
                </a:solidFill>
                <a:latin typeface="Monaco"/>
              </a:rPr>
              <a:t>    </a:t>
            </a:r>
            <a:r>
              <a:rPr lang="en-US" sz="2800" dirty="0" smtClean="0">
                <a:solidFill>
                  <a:srgbClr val="008080"/>
                </a:solidFill>
                <a:latin typeface="Monaco"/>
              </a:rPr>
              <a:t>&lt;/</a:t>
            </a:r>
            <a:r>
              <a:rPr lang="en-US" sz="2800" dirty="0" smtClean="0">
                <a:solidFill>
                  <a:srgbClr val="3F7F7F"/>
                </a:solidFill>
                <a:latin typeface="Monaco"/>
              </a:rPr>
              <a:t>cookie-</a:t>
            </a:r>
            <a:r>
              <a:rPr lang="en-US" sz="2800" dirty="0" err="1" smtClean="0">
                <a:solidFill>
                  <a:srgbClr val="3F7F7F"/>
                </a:solidFill>
                <a:latin typeface="Monaco"/>
              </a:rPr>
              <a:t>config</a:t>
            </a:r>
            <a:r>
              <a:rPr lang="en-US" sz="2800" dirty="0" smtClean="0">
                <a:solidFill>
                  <a:srgbClr val="008080"/>
                </a:solidFill>
                <a:latin typeface="Monaco"/>
              </a:rPr>
              <a:t>&gt;</a:t>
            </a:r>
            <a:br>
              <a:rPr lang="en-US" sz="2800" dirty="0" smtClean="0">
                <a:solidFill>
                  <a:srgbClr val="008080"/>
                </a:solidFill>
                <a:latin typeface="Monaco"/>
              </a:rPr>
            </a:br>
            <a:r>
              <a:rPr lang="en-US" sz="2800" dirty="0" smtClean="0">
                <a:solidFill>
                  <a:srgbClr val="008080"/>
                </a:solidFill>
                <a:latin typeface="Monaco"/>
              </a:rPr>
              <a:t>&lt;/</a:t>
            </a:r>
            <a:r>
              <a:rPr lang="en-US" sz="2800" dirty="0" smtClean="0">
                <a:solidFill>
                  <a:srgbClr val="3F7F7F"/>
                </a:solidFill>
                <a:highlight>
                  <a:srgbClr val="D4D4D4"/>
                </a:highlight>
                <a:latin typeface="Monaco"/>
              </a:rPr>
              <a:t>session-</a:t>
            </a:r>
            <a:r>
              <a:rPr lang="en-US" sz="2800" dirty="0" err="1" smtClean="0">
                <a:solidFill>
                  <a:srgbClr val="3F7F7F"/>
                </a:solidFill>
                <a:highlight>
                  <a:srgbClr val="D4D4D4"/>
                </a:highlight>
                <a:latin typeface="Monaco"/>
              </a:rPr>
              <a:t>config</a:t>
            </a:r>
            <a:r>
              <a:rPr lang="en-US" sz="2800" dirty="0" smtClean="0">
                <a:solidFill>
                  <a:srgbClr val="008080"/>
                </a:solidFill>
                <a:highlight>
                  <a:srgbClr val="D4D4D4"/>
                </a:highlight>
                <a:latin typeface="Monaco"/>
              </a:rPr>
              <a:t>&gt;</a:t>
            </a:r>
          </a:p>
          <a:p>
            <a:pPr algn="l"/>
            <a:endParaRPr lang="en-US" sz="2800" dirty="0" smtClean="0">
              <a:latin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553157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5381" y="831327"/>
            <a:ext cx="8088593" cy="2751523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rgbClr val="646464"/>
                </a:solidFill>
                <a:latin typeface="Monaco"/>
              </a:rPr>
              <a:t>@Configuration</a:t>
            </a:r>
            <a:br>
              <a:rPr lang="en-US" sz="1800" dirty="0" smtClean="0">
                <a:solidFill>
                  <a:srgbClr val="646464"/>
                </a:solidFill>
                <a:latin typeface="Monaco"/>
              </a:rPr>
            </a:br>
            <a:r>
              <a:rPr lang="en-US" sz="1800" dirty="0" smtClean="0">
                <a:solidFill>
                  <a:srgbClr val="646464"/>
                </a:solidFill>
                <a:latin typeface="Monaco"/>
              </a:rPr>
              <a:t>@</a:t>
            </a:r>
            <a:r>
              <a:rPr lang="en-US" sz="1800" dirty="0" err="1" smtClean="0">
                <a:solidFill>
                  <a:srgbClr val="646464"/>
                </a:solidFill>
                <a:latin typeface="Monaco"/>
              </a:rPr>
              <a:t>EnableRedisHttpSession</a:t>
            </a:r>
            <a:r>
              <a:rPr lang="en-US" sz="1800" dirty="0">
                <a:solidFill>
                  <a:srgbClr val="646464"/>
                </a:solidFill>
                <a:latin typeface="Monaco"/>
              </a:rPr>
              <a:t/>
            </a:r>
            <a:br>
              <a:rPr lang="en-US" sz="1800" dirty="0">
                <a:solidFill>
                  <a:srgbClr val="646464"/>
                </a:solidFill>
                <a:latin typeface="Monaco"/>
              </a:rPr>
            </a:br>
            <a:r>
              <a:rPr lang="en-US" sz="1800" b="1" dirty="0" smtClean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b="1" dirty="0" smtClean="0">
                <a:solidFill>
                  <a:srgbClr val="7F0055"/>
                </a:solidFill>
                <a:latin typeface="Monaco"/>
              </a:rPr>
              <a:t>class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b="1" dirty="0" err="1" smtClean="0">
                <a:solidFill>
                  <a:srgbClr val="000000"/>
                </a:solidFill>
                <a:latin typeface="Monaco"/>
              </a:rPr>
              <a:t>Config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{</a:t>
            </a:r>
            <a:endParaRPr lang="en-US" sz="1800" dirty="0" smtClean="0">
              <a:latin typeface="Monaco"/>
            </a:endParaRP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    </a:t>
            </a:r>
            <a:r>
              <a:rPr lang="en-US" sz="1800" dirty="0" smtClean="0">
                <a:solidFill>
                  <a:srgbClr val="646464"/>
                </a:solidFill>
                <a:latin typeface="Monaco"/>
              </a:rPr>
              <a:t>@Bean</a:t>
            </a:r>
            <a:br>
              <a:rPr lang="en-US" sz="1800" dirty="0" smtClean="0">
                <a:solidFill>
                  <a:srgbClr val="646464"/>
                </a:solidFill>
                <a:latin typeface="Monaco"/>
              </a:rPr>
            </a:br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    </a:t>
            </a:r>
            <a:r>
              <a:rPr lang="en-US" sz="1800" b="1" dirty="0" smtClean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b="1" dirty="0" err="1" smtClean="0">
                <a:solidFill>
                  <a:srgbClr val="000000"/>
                </a:solidFill>
                <a:latin typeface="Monaco"/>
              </a:rPr>
              <a:t>JedisConnectionFactory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b="1" dirty="0" err="1" smtClean="0">
                <a:solidFill>
                  <a:srgbClr val="000000"/>
                </a:solidFill>
                <a:latin typeface="Monaco"/>
              </a:rPr>
              <a:t>connectionFactory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()	 {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        </a:t>
            </a:r>
            <a:r>
              <a:rPr lang="en-US" sz="1800" b="1" dirty="0" smtClean="0">
                <a:solidFill>
                  <a:srgbClr val="7F0055"/>
                </a:solidFill>
                <a:latin typeface="Monaco"/>
              </a:rPr>
              <a:t>return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b="1" dirty="0" smtClean="0">
                <a:solidFill>
                  <a:srgbClr val="7F0055"/>
                </a:solidFill>
                <a:latin typeface="Monaco"/>
              </a:rPr>
              <a:t>new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b="1" dirty="0" err="1" smtClean="0">
                <a:solidFill>
                  <a:srgbClr val="000000"/>
                </a:solidFill>
                <a:latin typeface="Monaco"/>
              </a:rPr>
              <a:t>JedisConnectionFactory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();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    }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}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46344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20" y="0"/>
            <a:ext cx="6908800" cy="463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22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Filter with Java </a:t>
            </a:r>
            <a:r>
              <a:rPr lang="en-US" dirty="0" err="1" smtClean="0"/>
              <a:t>Config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7460" y="1394505"/>
            <a:ext cx="8088593" cy="2585323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800" b="1" dirty="0" smtClean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b="1" dirty="0" smtClean="0">
                <a:solidFill>
                  <a:srgbClr val="7F0055"/>
                </a:solidFill>
                <a:latin typeface="Monaco"/>
              </a:rPr>
              <a:t>class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Initializer </a:t>
            </a:r>
            <a:r>
              <a:rPr lang="en-US" sz="1800" b="1" dirty="0" smtClean="0">
                <a:solidFill>
                  <a:srgbClr val="7F0055"/>
                </a:solidFill>
                <a:latin typeface="Monaco"/>
              </a:rPr>
              <a:t>extends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</a:t>
            </a:r>
            <a:br>
              <a:rPr lang="en-US" sz="1800" b="1" dirty="0" smtClean="0">
                <a:solidFill>
                  <a:srgbClr val="000000"/>
                </a:solidFill>
                <a:latin typeface="Monaco"/>
              </a:rPr>
            </a:b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         </a:t>
            </a:r>
            <a:r>
              <a:rPr lang="en-US" sz="1800" b="1" dirty="0" err="1" smtClean="0">
                <a:solidFill>
                  <a:srgbClr val="000000"/>
                </a:solidFill>
                <a:latin typeface="Monaco"/>
              </a:rPr>
              <a:t>AbstractHttpSessionApplicationInitializer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{</a:t>
            </a:r>
          </a:p>
          <a:p>
            <a:pPr algn="l"/>
            <a:endParaRPr lang="en-US" sz="1800" dirty="0" smtClean="0">
              <a:latin typeface="Monaco"/>
            </a:endParaRP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    </a:t>
            </a:r>
            <a:r>
              <a:rPr lang="en-US" sz="1800" b="1" dirty="0" smtClean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Initializer() {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        </a:t>
            </a:r>
            <a:r>
              <a:rPr lang="en-US" sz="1800" b="1" dirty="0" smtClean="0">
                <a:solidFill>
                  <a:srgbClr val="7F0055"/>
                </a:solidFill>
                <a:latin typeface="Monaco"/>
              </a:rPr>
              <a:t>super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800" b="1" dirty="0" err="1" smtClean="0">
                <a:solidFill>
                  <a:srgbClr val="000000"/>
                </a:solidFill>
                <a:latin typeface="Monaco"/>
              </a:rPr>
              <a:t>Config.</a:t>
            </a:r>
            <a:r>
              <a:rPr lang="en-US" sz="1800" b="1" dirty="0" err="1" smtClean="0">
                <a:solidFill>
                  <a:srgbClr val="7F0055"/>
                </a:solidFill>
                <a:latin typeface="Monaco"/>
              </a:rPr>
              <a:t>class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);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    }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}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62358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Filter with XML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05931" y="951068"/>
            <a:ext cx="8332138" cy="341632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rgbClr val="008080"/>
                </a:solidFill>
                <a:latin typeface="Monaco"/>
              </a:rPr>
              <a:t>&lt;</a:t>
            </a:r>
            <a:r>
              <a:rPr lang="en-US" sz="1800" dirty="0" smtClean="0">
                <a:solidFill>
                  <a:srgbClr val="3F7F7F"/>
                </a:solidFill>
                <a:highlight>
                  <a:srgbClr val="D4D4D4"/>
                </a:highlight>
                <a:latin typeface="Monaco"/>
              </a:rPr>
              <a:t>filter</a:t>
            </a:r>
            <a:r>
              <a:rPr lang="en-US" sz="1800" dirty="0" smtClean="0">
                <a:solidFill>
                  <a:srgbClr val="008080"/>
                </a:solidFill>
                <a:highlight>
                  <a:srgbClr val="D4D4D4"/>
                </a:highlight>
                <a:latin typeface="Monaco"/>
              </a:rPr>
              <a:t>&gt;</a:t>
            </a:r>
            <a:br>
              <a:rPr lang="en-US" sz="1800" dirty="0" smtClean="0">
                <a:solidFill>
                  <a:srgbClr val="008080"/>
                </a:solidFill>
                <a:highlight>
                  <a:srgbClr val="D4D4D4"/>
                </a:highlight>
                <a:latin typeface="Monaco"/>
              </a:rPr>
            </a:br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  </a:t>
            </a:r>
            <a:r>
              <a:rPr lang="en-US" sz="1800" dirty="0" smtClean="0">
                <a:solidFill>
                  <a:srgbClr val="008080"/>
                </a:solidFill>
                <a:latin typeface="Monaco"/>
              </a:rPr>
              <a:t>&lt;</a:t>
            </a:r>
            <a:r>
              <a:rPr lang="en-US" sz="1800" dirty="0" smtClean="0">
                <a:solidFill>
                  <a:srgbClr val="3F7F7F"/>
                </a:solidFill>
                <a:latin typeface="Monaco"/>
              </a:rPr>
              <a:t>filter-name</a:t>
            </a:r>
            <a:r>
              <a:rPr lang="en-US" sz="1800" dirty="0" smtClean="0">
                <a:solidFill>
                  <a:srgbClr val="008080"/>
                </a:solidFill>
                <a:latin typeface="Monaco"/>
              </a:rPr>
              <a:t>&gt;</a:t>
            </a:r>
            <a:br>
              <a:rPr lang="en-US" sz="1800" dirty="0" smtClean="0">
                <a:solidFill>
                  <a:srgbClr val="008080"/>
                </a:solidFill>
                <a:latin typeface="Monaco"/>
              </a:rPr>
            </a:br>
            <a:r>
              <a:rPr lang="en-US" sz="1800" dirty="0" smtClean="0">
                <a:solidFill>
                  <a:srgbClr val="008080"/>
                </a:solidFill>
                <a:latin typeface="Monaco"/>
              </a:rPr>
              <a:t>    </a:t>
            </a:r>
            <a:r>
              <a:rPr lang="en-US" sz="1800" dirty="0" err="1" smtClean="0">
                <a:solidFill>
                  <a:srgbClr val="000000"/>
                </a:solidFill>
                <a:latin typeface="Monaco"/>
              </a:rPr>
              <a:t>springSessionRepositoryFilter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/>
            </a:r>
            <a:br>
              <a:rPr lang="en-US" sz="1800" dirty="0">
                <a:solidFill>
                  <a:srgbClr val="000000"/>
                </a:solidFill>
                <a:latin typeface="Monaco"/>
              </a:rPr>
            </a:br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  </a:t>
            </a:r>
            <a:r>
              <a:rPr lang="en-US" sz="1800" dirty="0" smtClean="0">
                <a:solidFill>
                  <a:srgbClr val="008080"/>
                </a:solidFill>
                <a:latin typeface="Monaco"/>
              </a:rPr>
              <a:t>&lt;/</a:t>
            </a:r>
            <a:r>
              <a:rPr lang="en-US" sz="1800" dirty="0" smtClean="0">
                <a:solidFill>
                  <a:srgbClr val="3F7F7F"/>
                </a:solidFill>
                <a:latin typeface="Monaco"/>
              </a:rPr>
              <a:t>filter-name</a:t>
            </a:r>
            <a:r>
              <a:rPr lang="en-US" sz="1800" dirty="0" smtClean="0">
                <a:solidFill>
                  <a:srgbClr val="008080"/>
                </a:solidFill>
                <a:latin typeface="Monaco"/>
              </a:rPr>
              <a:t>&gt;</a:t>
            </a:r>
            <a:br>
              <a:rPr lang="en-US" sz="1800" dirty="0" smtClean="0">
                <a:solidFill>
                  <a:srgbClr val="008080"/>
                </a:solidFill>
                <a:latin typeface="Monaco"/>
              </a:rPr>
            </a:br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  </a:t>
            </a:r>
            <a:r>
              <a:rPr lang="en-US" sz="1800" dirty="0" smtClean="0">
                <a:solidFill>
                  <a:srgbClr val="008080"/>
                </a:solidFill>
                <a:latin typeface="Monaco"/>
              </a:rPr>
              <a:t>&lt;</a:t>
            </a:r>
            <a:r>
              <a:rPr lang="en-US" sz="1800" dirty="0" smtClean="0">
                <a:solidFill>
                  <a:srgbClr val="3F7F7F"/>
                </a:solidFill>
                <a:latin typeface="Monaco"/>
              </a:rPr>
              <a:t>filter-class</a:t>
            </a:r>
            <a:r>
              <a:rPr lang="en-US" sz="1800" dirty="0" smtClean="0">
                <a:solidFill>
                  <a:srgbClr val="008080"/>
                </a:solidFill>
                <a:latin typeface="Monaco"/>
              </a:rPr>
              <a:t>&gt;</a:t>
            </a:r>
            <a:br>
              <a:rPr lang="en-US" sz="1800" dirty="0" smtClean="0">
                <a:solidFill>
                  <a:srgbClr val="008080"/>
                </a:solidFill>
                <a:latin typeface="Monaco"/>
              </a:rPr>
            </a:br>
            <a:r>
              <a:rPr lang="en-US" sz="1800" dirty="0" smtClean="0">
                <a:solidFill>
                  <a:srgbClr val="008080"/>
                </a:solidFill>
                <a:latin typeface="Monaco"/>
              </a:rPr>
              <a:t>    </a:t>
            </a:r>
            <a:r>
              <a:rPr lang="en-US" sz="1800" dirty="0" err="1" smtClean="0">
                <a:solidFill>
                  <a:srgbClr val="000000"/>
                </a:solidFill>
                <a:latin typeface="Monaco"/>
              </a:rPr>
              <a:t>org.springframework.web.filter.DelegatingFilterProxy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/>
            </a:r>
            <a:br>
              <a:rPr lang="en-US" sz="1800" dirty="0">
                <a:solidFill>
                  <a:srgbClr val="000000"/>
                </a:solidFill>
                <a:latin typeface="Monaco"/>
              </a:rPr>
            </a:br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  </a:t>
            </a:r>
            <a:r>
              <a:rPr lang="en-US" sz="1800" dirty="0" smtClean="0">
                <a:solidFill>
                  <a:srgbClr val="008080"/>
                </a:solidFill>
                <a:latin typeface="Monaco"/>
              </a:rPr>
              <a:t>&lt;/</a:t>
            </a:r>
            <a:r>
              <a:rPr lang="en-US" sz="1800" dirty="0" smtClean="0">
                <a:solidFill>
                  <a:srgbClr val="3F7F7F"/>
                </a:solidFill>
                <a:latin typeface="Monaco"/>
              </a:rPr>
              <a:t>filter-class</a:t>
            </a:r>
            <a:r>
              <a:rPr lang="en-US" sz="1800" dirty="0" smtClean="0">
                <a:solidFill>
                  <a:srgbClr val="008080"/>
                </a:solidFill>
                <a:latin typeface="Monaco"/>
              </a:rPr>
              <a:t>&gt;</a:t>
            </a:r>
            <a:br>
              <a:rPr lang="en-US" sz="1800" dirty="0" smtClean="0">
                <a:solidFill>
                  <a:srgbClr val="008080"/>
                </a:solidFill>
                <a:latin typeface="Monaco"/>
              </a:rPr>
            </a:br>
            <a:r>
              <a:rPr lang="en-US" sz="1800" dirty="0" smtClean="0">
                <a:solidFill>
                  <a:srgbClr val="008080"/>
                </a:solidFill>
                <a:latin typeface="Monaco"/>
              </a:rPr>
              <a:t>&lt;/</a:t>
            </a:r>
            <a:r>
              <a:rPr lang="en-US" sz="1800" dirty="0" smtClean="0">
                <a:solidFill>
                  <a:srgbClr val="3F7F7F"/>
                </a:solidFill>
                <a:highlight>
                  <a:srgbClr val="D4D4D4"/>
                </a:highlight>
                <a:latin typeface="Monaco"/>
              </a:rPr>
              <a:t>filter</a:t>
            </a:r>
            <a:r>
              <a:rPr lang="en-US" sz="1800" dirty="0" smtClean="0">
                <a:solidFill>
                  <a:srgbClr val="008080"/>
                </a:solidFill>
                <a:highlight>
                  <a:srgbClr val="D4D4D4"/>
                </a:highlight>
                <a:latin typeface="Monaco"/>
              </a:rPr>
              <a:t>&gt;</a:t>
            </a:r>
            <a:br>
              <a:rPr lang="en-US" sz="1800" dirty="0" smtClean="0">
                <a:solidFill>
                  <a:srgbClr val="008080"/>
                </a:solidFill>
                <a:highlight>
                  <a:srgbClr val="D4D4D4"/>
                </a:highlight>
                <a:latin typeface="Monaco"/>
              </a:rPr>
            </a:br>
            <a:r>
              <a:rPr lang="en-US" sz="1800" dirty="0" smtClean="0">
                <a:solidFill>
                  <a:srgbClr val="008080"/>
                </a:solidFill>
                <a:latin typeface="Monaco"/>
              </a:rPr>
              <a:t>&lt;</a:t>
            </a:r>
            <a:r>
              <a:rPr lang="en-US" sz="1800" dirty="0" smtClean="0">
                <a:solidFill>
                  <a:srgbClr val="3F7F7F"/>
                </a:solidFill>
                <a:latin typeface="Monaco"/>
              </a:rPr>
              <a:t>filter-mapping</a:t>
            </a:r>
            <a:r>
              <a:rPr lang="en-US" sz="1800" dirty="0" smtClean="0">
                <a:solidFill>
                  <a:srgbClr val="008080"/>
                </a:solidFill>
                <a:latin typeface="Monaco"/>
              </a:rPr>
              <a:t>&gt;</a:t>
            </a:r>
            <a:br>
              <a:rPr lang="en-US" sz="1800" dirty="0" smtClean="0">
                <a:solidFill>
                  <a:srgbClr val="008080"/>
                </a:solidFill>
                <a:latin typeface="Monaco"/>
              </a:rPr>
            </a:br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  </a:t>
            </a:r>
            <a:r>
              <a:rPr lang="en-US" sz="1800" dirty="0" smtClean="0">
                <a:solidFill>
                  <a:srgbClr val="008080"/>
                </a:solidFill>
                <a:latin typeface="Monaco"/>
              </a:rPr>
              <a:t>&lt;</a:t>
            </a:r>
            <a:r>
              <a:rPr lang="en-US" sz="1800" dirty="0" smtClean="0">
                <a:solidFill>
                  <a:srgbClr val="3F7F7F"/>
                </a:solidFill>
                <a:latin typeface="Monaco"/>
              </a:rPr>
              <a:t>filter-name</a:t>
            </a:r>
            <a:r>
              <a:rPr lang="en-US" sz="1800" dirty="0" smtClean="0">
                <a:solidFill>
                  <a:srgbClr val="008080"/>
                </a:solidFill>
                <a:latin typeface="Monaco"/>
              </a:rPr>
              <a:t>&gt;</a:t>
            </a:r>
            <a:r>
              <a:rPr lang="en-US" sz="1800" dirty="0" err="1" smtClean="0">
                <a:solidFill>
                  <a:srgbClr val="000000"/>
                </a:solidFill>
                <a:latin typeface="Monaco"/>
              </a:rPr>
              <a:t>springSessionRepositoryFilter</a:t>
            </a:r>
            <a:r>
              <a:rPr lang="en-US" sz="1800" dirty="0" smtClean="0">
                <a:solidFill>
                  <a:srgbClr val="008080"/>
                </a:solidFill>
                <a:latin typeface="Monaco"/>
              </a:rPr>
              <a:t>&lt;/</a:t>
            </a:r>
            <a:r>
              <a:rPr lang="en-US" sz="1800" dirty="0" smtClean="0">
                <a:solidFill>
                  <a:srgbClr val="3F7F7F"/>
                </a:solidFill>
                <a:latin typeface="Monaco"/>
              </a:rPr>
              <a:t>filter-name</a:t>
            </a:r>
            <a:r>
              <a:rPr lang="en-US" sz="1800" dirty="0" smtClean="0">
                <a:solidFill>
                  <a:srgbClr val="008080"/>
                </a:solidFill>
                <a:latin typeface="Monaco"/>
              </a:rPr>
              <a:t>&gt;</a:t>
            </a:r>
            <a:br>
              <a:rPr lang="en-US" sz="1800" dirty="0" smtClean="0">
                <a:solidFill>
                  <a:srgbClr val="008080"/>
                </a:solidFill>
                <a:latin typeface="Monaco"/>
              </a:rPr>
            </a:br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  </a:t>
            </a:r>
            <a:r>
              <a:rPr lang="en-US" sz="1800" dirty="0" smtClean="0">
                <a:solidFill>
                  <a:srgbClr val="008080"/>
                </a:solidFill>
                <a:latin typeface="Monaco"/>
              </a:rPr>
              <a:t>&lt;</a:t>
            </a:r>
            <a:r>
              <a:rPr lang="en-US" sz="1800" dirty="0" err="1" smtClean="0">
                <a:solidFill>
                  <a:srgbClr val="3F7F7F"/>
                </a:solidFill>
                <a:latin typeface="Monaco"/>
              </a:rPr>
              <a:t>url</a:t>
            </a:r>
            <a:r>
              <a:rPr lang="en-US" sz="1800" dirty="0" smtClean="0">
                <a:solidFill>
                  <a:srgbClr val="3F7F7F"/>
                </a:solidFill>
                <a:latin typeface="Monaco"/>
              </a:rPr>
              <a:t>-pattern</a:t>
            </a:r>
            <a:r>
              <a:rPr lang="en-US" sz="1800" dirty="0" smtClean="0">
                <a:solidFill>
                  <a:srgbClr val="008080"/>
                </a:solidFill>
                <a:latin typeface="Monaco"/>
              </a:rPr>
              <a:t>&gt;</a:t>
            </a:r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/*</a:t>
            </a:r>
            <a:r>
              <a:rPr lang="en-US" sz="1800" dirty="0" smtClean="0">
                <a:solidFill>
                  <a:srgbClr val="008080"/>
                </a:solidFill>
                <a:latin typeface="Monaco"/>
              </a:rPr>
              <a:t>&lt;/</a:t>
            </a:r>
            <a:r>
              <a:rPr lang="en-US" sz="1800" dirty="0" err="1" smtClean="0">
                <a:solidFill>
                  <a:srgbClr val="3F7F7F"/>
                </a:solidFill>
                <a:latin typeface="Monaco"/>
              </a:rPr>
              <a:t>url</a:t>
            </a:r>
            <a:r>
              <a:rPr lang="en-US" sz="1800" dirty="0" smtClean="0">
                <a:solidFill>
                  <a:srgbClr val="3F7F7F"/>
                </a:solidFill>
                <a:latin typeface="Monaco"/>
              </a:rPr>
              <a:t>-pattern</a:t>
            </a:r>
            <a:r>
              <a:rPr lang="en-US" sz="1800" dirty="0" smtClean="0">
                <a:solidFill>
                  <a:srgbClr val="008080"/>
                </a:solidFill>
                <a:latin typeface="Monaco"/>
              </a:rPr>
              <a:t>&gt;</a:t>
            </a:r>
            <a:br>
              <a:rPr lang="en-US" sz="1800" dirty="0" smtClean="0">
                <a:solidFill>
                  <a:srgbClr val="008080"/>
                </a:solidFill>
                <a:latin typeface="Monaco"/>
              </a:rPr>
            </a:br>
            <a:r>
              <a:rPr lang="en-US" sz="1800" dirty="0" smtClean="0">
                <a:solidFill>
                  <a:srgbClr val="008080"/>
                </a:solidFill>
                <a:latin typeface="Monaco"/>
              </a:rPr>
              <a:t>&lt;/</a:t>
            </a:r>
            <a:r>
              <a:rPr lang="en-US" sz="1800" dirty="0" smtClean="0">
                <a:solidFill>
                  <a:srgbClr val="3F7F7F"/>
                </a:solidFill>
                <a:latin typeface="Monaco"/>
              </a:rPr>
              <a:t>filter-mapping</a:t>
            </a:r>
            <a:r>
              <a:rPr lang="en-US" sz="1800" dirty="0" smtClean="0">
                <a:solidFill>
                  <a:srgbClr val="008080"/>
                </a:solidFill>
                <a:latin typeface="Monaco"/>
              </a:rPr>
              <a:t>&gt;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40433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SPRING SESSION</a:t>
            </a:r>
            <a:endParaRPr lang="en-US" dirty="0"/>
          </a:p>
        </p:txBody>
      </p:sp>
      <p:pic>
        <p:nvPicPr>
          <p:cNvPr id="4" name="Picture 3" descr="Batch.png"/>
          <p:cNvPicPr>
            <a:picLocks noChangeAspect="1"/>
          </p:cNvPicPr>
          <p:nvPr/>
        </p:nvPicPr>
        <p:blipFill>
          <a:blip r:embed="rId3"/>
          <a:srcRect b="3181"/>
          <a:stretch>
            <a:fillRect/>
          </a:stretch>
        </p:blipFill>
        <p:spPr>
          <a:xfrm>
            <a:off x="2510340" y="2150533"/>
            <a:ext cx="1574274" cy="1574800"/>
          </a:xfrm>
          <a:prstGeom prst="rect">
            <a:avLst/>
          </a:prstGeom>
          <a:effectLst>
            <a:reflection stA="50000" endPos="41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5634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SessionRepositoryFilter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0979" y="902577"/>
            <a:ext cx="8740714" cy="3748719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800" b="1" dirty="0">
                <a:solidFill>
                  <a:srgbClr val="7F0055"/>
                </a:solidFill>
                <a:latin typeface="Monaco"/>
              </a:rPr>
              <a:t>p</a:t>
            </a:r>
            <a:r>
              <a:rPr lang="en-US" sz="1800" b="1" dirty="0" smtClean="0">
                <a:solidFill>
                  <a:srgbClr val="7F0055"/>
                </a:solidFill>
                <a:latin typeface="Monaco"/>
              </a:rPr>
              <a:t>ublic void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b="1" dirty="0" err="1" smtClean="0">
                <a:solidFill>
                  <a:srgbClr val="000000"/>
                </a:solidFill>
                <a:latin typeface="Monaco"/>
              </a:rPr>
              <a:t>doFilter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800" b="1" dirty="0" err="1" smtClean="0">
                <a:solidFill>
                  <a:srgbClr val="000000"/>
                </a:solidFill>
                <a:latin typeface="Monaco"/>
              </a:rPr>
              <a:t>ServletRequest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b="1" dirty="0" err="1" smtClean="0">
                <a:solidFill>
                  <a:srgbClr val="6A3E3E"/>
                </a:solidFill>
                <a:latin typeface="Monaco"/>
              </a:rPr>
              <a:t>req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, </a:t>
            </a:r>
            <a:br>
              <a:rPr lang="en-US" sz="1800" b="1" dirty="0" smtClean="0">
                <a:solidFill>
                  <a:srgbClr val="000000"/>
                </a:solidFill>
                <a:latin typeface="Monaco"/>
              </a:rPr>
            </a:b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                    </a:t>
            </a:r>
            <a:r>
              <a:rPr lang="en-US" sz="1800" b="1" dirty="0" err="1" smtClean="0">
                <a:solidFill>
                  <a:srgbClr val="000000"/>
                </a:solidFill>
                <a:latin typeface="Monaco"/>
              </a:rPr>
              <a:t>ServletResponse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b="1" dirty="0" err="1" smtClean="0">
                <a:solidFill>
                  <a:srgbClr val="6A3E3E"/>
                </a:solidFill>
                <a:latin typeface="Monaco"/>
              </a:rPr>
              <a:t>resp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, 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                   </a:t>
            </a:r>
            <a:r>
              <a:rPr lang="en-US" sz="1800" b="1" dirty="0" err="1" smtClean="0">
                <a:solidFill>
                  <a:srgbClr val="000000"/>
                </a:solidFill>
                <a:latin typeface="Monaco"/>
              </a:rPr>
              <a:t>FilterChain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b="1" dirty="0" smtClean="0">
                <a:solidFill>
                  <a:srgbClr val="6A3E3E"/>
                </a:solidFill>
                <a:latin typeface="Monaco"/>
              </a:rPr>
              <a:t>chain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{</a:t>
            </a:r>
          </a:p>
          <a:p>
            <a:pPr algn="l"/>
            <a:endParaRPr lang="en-US" sz="1800" b="1" dirty="0" smtClean="0">
              <a:solidFill>
                <a:srgbClr val="000000"/>
              </a:solidFill>
              <a:latin typeface="Monaco"/>
            </a:endParaRP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    </a:t>
            </a:r>
            <a:r>
              <a:rPr lang="en-US" sz="1800" dirty="0" err="1" smtClean="0">
                <a:solidFill>
                  <a:srgbClr val="000000"/>
                </a:solidFill>
                <a:latin typeface="Monaco"/>
              </a:rPr>
              <a:t>ServletRequest</a:t>
            </a:r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dirty="0" smtClean="0">
                <a:solidFill>
                  <a:srgbClr val="6A3E3E"/>
                </a:solidFill>
                <a:latin typeface="Monaco"/>
              </a:rPr>
              <a:t>request </a:t>
            </a:r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= 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      </a:t>
            </a:r>
            <a:r>
              <a:rPr lang="en-US" sz="1800" b="1" dirty="0" smtClean="0">
                <a:solidFill>
                  <a:srgbClr val="7F0055"/>
                </a:solidFill>
                <a:latin typeface="Monaco"/>
              </a:rPr>
              <a:t>new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SessionRepositoryRequestWrapper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800" b="1" dirty="0" err="1" smtClean="0">
                <a:solidFill>
                  <a:srgbClr val="6A3E3E"/>
                </a:solidFill>
                <a:latin typeface="Monaco"/>
              </a:rPr>
              <a:t>req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);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    …</a:t>
            </a:r>
          </a:p>
          <a:p>
            <a:pPr algn="l"/>
            <a:endParaRPr lang="en-US" sz="1800" b="1" dirty="0" smtClean="0">
              <a:solidFill>
                <a:srgbClr val="000000"/>
              </a:solidFill>
              <a:latin typeface="Monaco"/>
            </a:endParaRPr>
          </a:p>
          <a:p>
            <a:pPr algn="l"/>
            <a:r>
              <a:rPr lang="en-US" sz="1800" dirty="0" smtClean="0">
                <a:solidFill>
                  <a:srgbClr val="6A3E3E"/>
                </a:solidFill>
                <a:latin typeface="Monaco"/>
              </a:rPr>
              <a:t>    </a:t>
            </a:r>
            <a:r>
              <a:rPr lang="en-US" sz="1800" dirty="0" err="1" smtClean="0">
                <a:solidFill>
                  <a:srgbClr val="6A3E3E"/>
                </a:solidFill>
                <a:latin typeface="Monaco"/>
              </a:rPr>
              <a:t>chain</a:t>
            </a:r>
            <a:r>
              <a:rPr lang="en-US" sz="1800" dirty="0" err="1" smtClean="0">
                <a:solidFill>
                  <a:srgbClr val="000000"/>
                </a:solidFill>
                <a:latin typeface="Monaco"/>
              </a:rPr>
              <a:t>.doFilter</a:t>
            </a:r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800" dirty="0" smtClean="0">
                <a:solidFill>
                  <a:srgbClr val="6A3E3E"/>
                </a:solidFill>
                <a:latin typeface="Monaco"/>
              </a:rPr>
              <a:t>request</a:t>
            </a:r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, </a:t>
            </a:r>
            <a:r>
              <a:rPr lang="en-US" sz="1800" dirty="0" smtClean="0">
                <a:solidFill>
                  <a:srgbClr val="6A3E3E"/>
                </a:solidFill>
                <a:latin typeface="Monaco"/>
              </a:rPr>
              <a:t>response</a:t>
            </a:r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);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}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37052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SessionRepositoryRequestWrapper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03286" y="914561"/>
            <a:ext cx="8740714" cy="2012858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b="1" dirty="0" smtClean="0">
                <a:solidFill>
                  <a:srgbClr val="7F0055"/>
                </a:solidFill>
                <a:highlight>
                  <a:srgbClr val="E8F2FE"/>
                </a:highlight>
                <a:latin typeface="Monaco"/>
              </a:rPr>
              <a:t>public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HttpSession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highlight>
                  <a:srgbClr val="00FF00"/>
                </a:highlight>
                <a:latin typeface="Monaco"/>
              </a:rPr>
              <a:t>getSession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() {</a:t>
            </a:r>
          </a:p>
          <a:p>
            <a:pPr algn="l"/>
            <a:endParaRPr lang="en-US" b="1" dirty="0" smtClean="0">
              <a:solidFill>
                <a:srgbClr val="000000"/>
              </a:solidFill>
              <a:highlight>
                <a:srgbClr val="E8F2FE"/>
              </a:highlight>
              <a:latin typeface="Monaco"/>
            </a:endParaRPr>
          </a:p>
          <a:p>
            <a:pPr algn="l"/>
            <a:r>
              <a:rPr lang="en-US" dirty="0" smtClean="0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    // return custom </a:t>
            </a:r>
            <a:r>
              <a:rPr lang="en-US" dirty="0" err="1" smtClean="0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HttpSession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   </a:t>
            </a:r>
            <a:endParaRPr lang="en-US" dirty="0" smtClean="0">
              <a:solidFill>
                <a:srgbClr val="000000"/>
              </a:solidFill>
              <a:latin typeface="Monaco"/>
            </a:endParaRPr>
          </a:p>
          <a:p>
            <a:pPr algn="l"/>
            <a:r>
              <a:rPr lang="en-US" dirty="0" smtClean="0">
                <a:solidFill>
                  <a:srgbClr val="000000"/>
                </a:solidFill>
                <a:latin typeface="Monaco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30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OAuth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64349BD-0EA1-3C4F-89A0-585859D9EA3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1856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OAuth</a:t>
            </a:r>
            <a:r>
              <a:rPr lang="en-US" dirty="0" smtClean="0"/>
              <a:t> 2.0 Addresses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party store passwords</a:t>
            </a:r>
            <a:endParaRPr lang="en-US" dirty="0"/>
          </a:p>
          <a:p>
            <a:r>
              <a:rPr lang="en-US" dirty="0" smtClean="0"/>
              <a:t>Servers must support password authentication</a:t>
            </a:r>
          </a:p>
          <a:p>
            <a:r>
              <a:rPr lang="en-US" dirty="0" smtClean="0"/>
              <a:t>Cannot revoke access to individual 3</a:t>
            </a:r>
            <a:r>
              <a:rPr lang="en-US" baseline="30000" dirty="0" smtClean="0"/>
              <a:t>rd</a:t>
            </a:r>
            <a:r>
              <a:rPr lang="en-US" dirty="0" smtClean="0"/>
              <a:t> party</a:t>
            </a:r>
          </a:p>
          <a:p>
            <a:r>
              <a:rPr lang="en-US" dirty="0" smtClean="0"/>
              <a:t>Compromised 3</a:t>
            </a:r>
            <a:r>
              <a:rPr lang="en-US" baseline="30000" dirty="0" smtClean="0"/>
              <a:t>rd</a:t>
            </a:r>
            <a:r>
              <a:rPr lang="en-US" dirty="0" smtClean="0"/>
              <a:t> party means all </a:t>
            </a:r>
            <a:r>
              <a:rPr lang="en-US" dirty="0"/>
              <a:t>of the data protected by that </a:t>
            </a:r>
            <a:r>
              <a:rPr lang="en-US" dirty="0" smtClean="0"/>
              <a:t>password is compromised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Authorization scope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017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OAuth</a:t>
            </a:r>
            <a:r>
              <a:rPr lang="en-US" dirty="0" smtClean="0"/>
              <a:t>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Authorization Code</a:t>
            </a:r>
          </a:p>
          <a:p>
            <a:r>
              <a:rPr lang="en-US" dirty="0" smtClean="0"/>
              <a:t>Implicit</a:t>
            </a:r>
          </a:p>
          <a:p>
            <a:r>
              <a:rPr lang="en-US" dirty="0" smtClean="0"/>
              <a:t>Password</a:t>
            </a:r>
          </a:p>
          <a:p>
            <a:r>
              <a:rPr lang="en-US" dirty="0" smtClean="0"/>
              <a:t>Client Credentials</a:t>
            </a:r>
          </a:p>
          <a:p>
            <a:r>
              <a:rPr lang="en-US" dirty="0" smtClean="0"/>
              <a:t>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713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SPRING SECURITY OAUTH</a:t>
            </a:r>
            <a:endParaRPr lang="en-US" dirty="0"/>
          </a:p>
        </p:txBody>
      </p:sp>
      <p:pic>
        <p:nvPicPr>
          <p:cNvPr id="4" name="Picture 3" descr="Batch.png"/>
          <p:cNvPicPr>
            <a:picLocks noChangeAspect="1"/>
          </p:cNvPicPr>
          <p:nvPr/>
        </p:nvPicPr>
        <p:blipFill>
          <a:blip r:embed="rId3"/>
          <a:srcRect b="3181"/>
          <a:stretch>
            <a:fillRect/>
          </a:stretch>
        </p:blipFill>
        <p:spPr>
          <a:xfrm>
            <a:off x="2510340" y="2150533"/>
            <a:ext cx="1574274" cy="1574800"/>
          </a:xfrm>
          <a:prstGeom prst="rect">
            <a:avLst/>
          </a:prstGeom>
          <a:effectLst>
            <a:reflection stA="50000" endPos="41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5755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002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459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213" y="476250"/>
            <a:ext cx="34575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716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7619" y="1492854"/>
            <a:ext cx="8788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solidFill>
                  <a:srgbClr val="646464"/>
                </a:solidFill>
                <a:latin typeface="Monaco"/>
              </a:rPr>
              <a:t>@</a:t>
            </a:r>
            <a:r>
              <a:rPr lang="en-US" sz="2000" dirty="0" err="1" smtClean="0">
                <a:solidFill>
                  <a:srgbClr val="646464"/>
                </a:solidFill>
                <a:latin typeface="Monaco"/>
              </a:rPr>
              <a:t>PostAuthorize</a:t>
            </a:r>
            <a:r>
              <a:rPr lang="en-US" sz="2000" dirty="0" smtClean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2000" dirty="0" smtClean="0">
                <a:solidFill>
                  <a:srgbClr val="2A00FF"/>
                </a:solidFill>
                <a:latin typeface="Monaco"/>
              </a:rPr>
              <a:t>"</a:t>
            </a:r>
            <a:r>
              <a:rPr lang="en-US" sz="2000" dirty="0" err="1" smtClean="0">
                <a:solidFill>
                  <a:srgbClr val="2A00FF"/>
                </a:solidFill>
                <a:latin typeface="Monaco"/>
              </a:rPr>
              <a:t>returnObject</a:t>
            </a:r>
            <a:r>
              <a:rPr lang="en-US" sz="2000" dirty="0" smtClean="0">
                <a:solidFill>
                  <a:srgbClr val="2A00FF"/>
                </a:solidFill>
                <a:latin typeface="Monaco"/>
              </a:rPr>
              <a:t>?.</a:t>
            </a:r>
            <a:r>
              <a:rPr lang="en-US" sz="2000" dirty="0" err="1" smtClean="0">
                <a:solidFill>
                  <a:srgbClr val="2A00FF"/>
                </a:solidFill>
                <a:latin typeface="Monaco"/>
              </a:rPr>
              <a:t>to?.id</a:t>
            </a:r>
            <a:r>
              <a:rPr lang="en-US" sz="2000" dirty="0" smtClean="0">
                <a:solidFill>
                  <a:srgbClr val="2A00FF"/>
                </a:solidFill>
                <a:latin typeface="Monaco"/>
              </a:rPr>
              <a:t> == #</a:t>
            </a:r>
            <a:r>
              <a:rPr lang="en-US" sz="2000" dirty="0" err="1" smtClean="0">
                <a:solidFill>
                  <a:srgbClr val="2A00FF"/>
                </a:solidFill>
                <a:latin typeface="Monaco"/>
              </a:rPr>
              <a:t>principal.id</a:t>
            </a:r>
            <a:r>
              <a:rPr lang="en-US" sz="2000" dirty="0" smtClean="0">
                <a:solidFill>
                  <a:srgbClr val="2A00FF"/>
                </a:solidFill>
                <a:latin typeface="Monaco"/>
              </a:rPr>
              <a:t>"</a:t>
            </a:r>
            <a:r>
              <a:rPr lang="en-US" sz="2000" dirty="0" smtClean="0">
                <a:solidFill>
                  <a:srgbClr val="000000"/>
                </a:solidFill>
                <a:latin typeface="Monaco"/>
              </a:rPr>
              <a:t>)</a:t>
            </a:r>
          </a:p>
          <a:p>
            <a:pPr algn="l"/>
            <a:r>
              <a:rPr lang="en-US" sz="2000" dirty="0" smtClean="0">
                <a:solidFill>
                  <a:srgbClr val="000000"/>
                </a:solidFill>
                <a:latin typeface="Monaco"/>
              </a:rPr>
              <a:t>Message </a:t>
            </a:r>
            <a:r>
              <a:rPr lang="en-US" sz="2000" dirty="0" err="1" smtClean="0">
                <a:solidFill>
                  <a:srgbClr val="000000"/>
                </a:solidFill>
                <a:latin typeface="Monaco"/>
              </a:rPr>
              <a:t>findOne</a:t>
            </a:r>
            <a:r>
              <a:rPr lang="en-US" sz="2000" dirty="0" smtClean="0">
                <a:solidFill>
                  <a:srgbClr val="000000"/>
                </a:solidFill>
                <a:latin typeface="Monaco"/>
              </a:rPr>
              <a:t>(Long </a:t>
            </a:r>
            <a:r>
              <a:rPr lang="en-US" sz="2000" dirty="0" smtClean="0">
                <a:solidFill>
                  <a:srgbClr val="6A3E3E"/>
                </a:solidFill>
                <a:latin typeface="Monaco"/>
              </a:rPr>
              <a:t>id</a:t>
            </a:r>
            <a:r>
              <a:rPr lang="en-US" sz="2000" dirty="0" smtClean="0">
                <a:solidFill>
                  <a:srgbClr val="000000"/>
                </a:solidFill>
                <a:latin typeface="Monaco"/>
              </a:rPr>
              <a:t>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7966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7619" y="1492854"/>
            <a:ext cx="878876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rgbClr val="646464"/>
                </a:solidFill>
                <a:latin typeface="Monaco"/>
              </a:rPr>
              <a:t>@</a:t>
            </a:r>
            <a:r>
              <a:rPr lang="en-US" sz="2000" dirty="0" err="1">
                <a:solidFill>
                  <a:srgbClr val="646464"/>
                </a:solidFill>
                <a:latin typeface="Monaco"/>
              </a:rPr>
              <a:t>PreAuthorize</a:t>
            </a:r>
            <a:r>
              <a:rPr lang="en-US" sz="20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Monaco"/>
              </a:rPr>
              <a:t>"#</a:t>
            </a:r>
            <a:r>
              <a:rPr lang="en-US" sz="2000" dirty="0" err="1">
                <a:solidFill>
                  <a:srgbClr val="2A00FF"/>
                </a:solidFill>
                <a:latin typeface="Monaco"/>
              </a:rPr>
              <a:t>message?.from?.id</a:t>
            </a:r>
            <a:r>
              <a:rPr lang="en-US" sz="2000" dirty="0">
                <a:solidFill>
                  <a:srgbClr val="2A00FF"/>
                </a:solidFill>
                <a:latin typeface="Monaco"/>
              </a:rPr>
              <a:t> == </a:t>
            </a:r>
            <a:r>
              <a:rPr lang="en-US" sz="2000" dirty="0" err="1">
                <a:solidFill>
                  <a:srgbClr val="2A00FF"/>
                </a:solidFill>
                <a:latin typeface="Monaco"/>
              </a:rPr>
              <a:t>principal?.id</a:t>
            </a:r>
            <a:r>
              <a:rPr lang="en-US" sz="2000" dirty="0">
                <a:solidFill>
                  <a:srgbClr val="2A00FF"/>
                </a:solidFill>
                <a:latin typeface="Monaco"/>
              </a:rPr>
              <a:t> &amp;&amp; (!#oauth2.oAuth || #oauth2.hasScope('write'))"</a:t>
            </a:r>
            <a:r>
              <a:rPr lang="en-US" sz="2000" dirty="0">
                <a:solidFill>
                  <a:srgbClr val="000000"/>
                </a:solidFill>
                <a:latin typeface="Monaco"/>
              </a:rPr>
              <a:t>)</a:t>
            </a:r>
          </a:p>
          <a:p>
            <a:pPr algn="l"/>
            <a:r>
              <a:rPr lang="en-US" sz="2000" dirty="0" smtClean="0">
                <a:solidFill>
                  <a:srgbClr val="000000"/>
                </a:solidFill>
                <a:latin typeface="Monaco"/>
              </a:rPr>
              <a:t>&lt;</a:t>
            </a:r>
            <a:r>
              <a:rPr lang="en-US" sz="2000" dirty="0">
                <a:solidFill>
                  <a:srgbClr val="000000"/>
                </a:solidFill>
                <a:latin typeface="Monaco"/>
              </a:rPr>
              <a:t>S </a:t>
            </a:r>
            <a:r>
              <a:rPr lang="en-US" sz="2000" b="1" dirty="0">
                <a:solidFill>
                  <a:srgbClr val="7F0055"/>
                </a:solidFill>
                <a:latin typeface="Monaco"/>
              </a:rPr>
              <a:t>extends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 Message&gt; S save</a:t>
            </a:r>
            <a:r>
              <a:rPr lang="en-US" sz="2000" b="1" dirty="0" smtClean="0">
                <a:solidFill>
                  <a:srgbClr val="000000"/>
                </a:solidFill>
                <a:latin typeface="Monaco"/>
              </a:rPr>
              <a:t>(Message </a:t>
            </a:r>
            <a:r>
              <a:rPr lang="en-US" sz="2000" b="1" dirty="0">
                <a:solidFill>
                  <a:srgbClr val="6A3E3E"/>
                </a:solidFill>
                <a:latin typeface="Monaco"/>
              </a:rPr>
              <a:t>message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44290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Permissions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330315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solidFill>
                  <a:srgbClr val="646464"/>
                </a:solidFill>
                <a:highlight>
                  <a:srgbClr val="E8F2FE"/>
                </a:highlight>
                <a:latin typeface="Monaco"/>
              </a:rPr>
              <a:t>@</a:t>
            </a:r>
            <a:r>
              <a:rPr lang="en-US" sz="2000" dirty="0" err="1" smtClean="0">
                <a:solidFill>
                  <a:srgbClr val="646464"/>
                </a:solidFill>
                <a:highlight>
                  <a:srgbClr val="E8F2FE"/>
                </a:highlight>
                <a:latin typeface="Monaco"/>
              </a:rPr>
              <a:t>PostAuthorize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(</a:t>
            </a:r>
            <a:r>
              <a:rPr lang="en-US" sz="2000" dirty="0" smtClean="0">
                <a:solidFill>
                  <a:srgbClr val="2A00FF"/>
                </a:solidFill>
                <a:highlight>
                  <a:srgbClr val="E8F2FE"/>
                </a:highlight>
                <a:latin typeface="Monaco"/>
              </a:rPr>
              <a:t>"</a:t>
            </a:r>
            <a:r>
              <a:rPr lang="en-US" sz="2000" dirty="0" err="1" smtClean="0">
                <a:solidFill>
                  <a:srgbClr val="2A00FF"/>
                </a:solidFill>
                <a:highlight>
                  <a:srgbClr val="E8F2FE"/>
                </a:highlight>
                <a:latin typeface="Monaco"/>
              </a:rPr>
              <a:t>hasPermission</a:t>
            </a:r>
            <a:r>
              <a:rPr lang="en-US" sz="2000" dirty="0" smtClean="0">
                <a:solidFill>
                  <a:srgbClr val="2A00FF"/>
                </a:solidFill>
                <a:highlight>
                  <a:srgbClr val="E8F2FE"/>
                </a:highlight>
                <a:latin typeface="Monaco"/>
              </a:rPr>
              <a:t>(</a:t>
            </a:r>
            <a:r>
              <a:rPr lang="en-US" sz="2000" dirty="0" err="1" smtClean="0">
                <a:solidFill>
                  <a:srgbClr val="2A00FF"/>
                </a:solidFill>
                <a:highlight>
                  <a:srgbClr val="E8F2FE"/>
                </a:highlight>
                <a:latin typeface="Monaco"/>
              </a:rPr>
              <a:t>returnObject</a:t>
            </a:r>
            <a:r>
              <a:rPr lang="en-US" sz="2000" dirty="0" smtClean="0">
                <a:solidFill>
                  <a:srgbClr val="2A00FF"/>
                </a:solidFill>
                <a:highlight>
                  <a:srgbClr val="E8F2FE"/>
                </a:highlight>
                <a:latin typeface="Monaco"/>
              </a:rPr>
              <a:t>,'read')"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)</a:t>
            </a:r>
            <a:endParaRPr lang="en-US" sz="2000" dirty="0" smtClean="0">
              <a:latin typeface="Monaco"/>
            </a:endParaRPr>
          </a:p>
          <a:p>
            <a:pPr algn="l"/>
            <a:r>
              <a:rPr lang="en-US" sz="2000" dirty="0" smtClean="0">
                <a:solidFill>
                  <a:srgbClr val="000000"/>
                </a:solidFill>
                <a:latin typeface="Monaco"/>
              </a:rPr>
              <a:t>Message </a:t>
            </a:r>
            <a:r>
              <a:rPr lang="en-US" sz="2000" dirty="0" err="1" smtClean="0">
                <a:solidFill>
                  <a:srgbClr val="000000"/>
                </a:solidFill>
                <a:latin typeface="Monaco"/>
              </a:rPr>
              <a:t>findOne</a:t>
            </a:r>
            <a:r>
              <a:rPr lang="en-US" sz="2000" dirty="0" smtClean="0">
                <a:solidFill>
                  <a:srgbClr val="000000"/>
                </a:solidFill>
                <a:latin typeface="Monaco"/>
              </a:rPr>
              <a:t>(Long </a:t>
            </a:r>
            <a:r>
              <a:rPr lang="en-US" sz="2000" dirty="0" smtClean="0">
                <a:solidFill>
                  <a:srgbClr val="6A3E3E"/>
                </a:solidFill>
                <a:latin typeface="Monaco"/>
              </a:rPr>
              <a:t>id</a:t>
            </a:r>
            <a:r>
              <a:rPr lang="en-US" sz="2000" dirty="0" smtClean="0">
                <a:solidFill>
                  <a:srgbClr val="000000"/>
                </a:solidFill>
                <a:latin typeface="Monaco"/>
              </a:rPr>
              <a:t>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341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Permissions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330315"/>
            <a:ext cx="83603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solidFill>
                  <a:srgbClr val="646464"/>
                </a:solidFill>
                <a:highlight>
                  <a:srgbClr val="E8F2FE"/>
                </a:highlight>
                <a:latin typeface="Monaco"/>
              </a:rPr>
              <a:t>@</a:t>
            </a:r>
            <a:r>
              <a:rPr lang="en-US" sz="2000" dirty="0" err="1" smtClean="0">
                <a:solidFill>
                  <a:srgbClr val="646464"/>
                </a:solidFill>
                <a:highlight>
                  <a:srgbClr val="E8F2FE"/>
                </a:highlight>
                <a:latin typeface="Monaco"/>
              </a:rPr>
              <a:t>PreAuthorize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(</a:t>
            </a:r>
            <a:r>
              <a:rPr lang="en-US" sz="2000" dirty="0" smtClean="0">
                <a:solidFill>
                  <a:srgbClr val="2A00FF"/>
                </a:solidFill>
                <a:highlight>
                  <a:srgbClr val="E8F2FE"/>
                </a:highlight>
                <a:latin typeface="Monaco"/>
              </a:rPr>
              <a:t>"</a:t>
            </a:r>
            <a:r>
              <a:rPr lang="en-US" sz="2000" dirty="0" err="1" smtClean="0">
                <a:solidFill>
                  <a:srgbClr val="2A00FF"/>
                </a:solidFill>
                <a:highlight>
                  <a:srgbClr val="E8F2FE"/>
                </a:highlight>
                <a:latin typeface="Monaco"/>
              </a:rPr>
              <a:t>hasPermission</a:t>
            </a:r>
            <a:r>
              <a:rPr lang="en-US" sz="2000" dirty="0" smtClean="0">
                <a:solidFill>
                  <a:srgbClr val="2A00FF"/>
                </a:solidFill>
                <a:highlight>
                  <a:srgbClr val="E8F2FE"/>
                </a:highlight>
                <a:latin typeface="Monaco"/>
              </a:rPr>
              <a:t>(#</a:t>
            </a:r>
            <a:r>
              <a:rPr lang="en-US" sz="2000" dirty="0" err="1" smtClean="0">
                <a:solidFill>
                  <a:srgbClr val="2A00FF"/>
                </a:solidFill>
                <a:highlight>
                  <a:srgbClr val="E8F2FE"/>
                </a:highlight>
                <a:latin typeface="Monaco"/>
              </a:rPr>
              <a:t>message,’write</a:t>
            </a:r>
            <a:r>
              <a:rPr lang="en-US" sz="2000" dirty="0" smtClean="0">
                <a:solidFill>
                  <a:srgbClr val="2A00FF"/>
                </a:solidFill>
                <a:highlight>
                  <a:srgbClr val="E8F2FE"/>
                </a:highlight>
                <a:latin typeface="Monaco"/>
              </a:rPr>
              <a:t>')"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)</a:t>
            </a:r>
            <a:endParaRPr lang="en-US" sz="2000" dirty="0" smtClean="0">
              <a:latin typeface="Monaco"/>
            </a:endParaRPr>
          </a:p>
          <a:p>
            <a:pPr algn="l"/>
            <a:r>
              <a:rPr lang="en-US" sz="2000" dirty="0">
                <a:solidFill>
                  <a:srgbClr val="000000"/>
                </a:solidFill>
                <a:latin typeface="Monaco"/>
              </a:rPr>
              <a:t>&lt;S </a:t>
            </a:r>
            <a:r>
              <a:rPr lang="en-US" sz="2000" b="1" dirty="0">
                <a:solidFill>
                  <a:srgbClr val="7F0055"/>
                </a:solidFill>
                <a:latin typeface="Monaco"/>
              </a:rPr>
              <a:t>extends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 Message&gt; S save(Message </a:t>
            </a:r>
            <a:r>
              <a:rPr lang="en-US" sz="2000" b="1" dirty="0">
                <a:solidFill>
                  <a:srgbClr val="6A3E3E"/>
                </a:solidFill>
                <a:latin typeface="Monaco"/>
              </a:rPr>
              <a:t>message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37246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5220" y="843308"/>
            <a:ext cx="8229600" cy="3028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b="1" dirty="0" smtClean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b="1" dirty="0" smtClean="0">
                <a:solidFill>
                  <a:srgbClr val="7F0055"/>
                </a:solidFill>
                <a:latin typeface="Monaco"/>
              </a:rPr>
              <a:t>interface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b="1" dirty="0" err="1" smtClean="0">
                <a:solidFill>
                  <a:srgbClr val="000000"/>
                </a:solidFill>
                <a:latin typeface="Monaco"/>
              </a:rPr>
              <a:t>PermissionEvaluator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b="1" dirty="0" smtClean="0">
                <a:solidFill>
                  <a:srgbClr val="7F0055"/>
                </a:solidFill>
                <a:latin typeface="Monaco"/>
              </a:rPr>
              <a:t>… 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{</a:t>
            </a:r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   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  </a:t>
            </a:r>
            <a:r>
              <a:rPr lang="en-US" sz="1800" b="1" dirty="0" err="1" smtClean="0">
                <a:solidFill>
                  <a:srgbClr val="7F0055"/>
                </a:solidFill>
                <a:latin typeface="Monaco"/>
              </a:rPr>
              <a:t>boolean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b="1" dirty="0" err="1" smtClean="0">
                <a:solidFill>
                  <a:srgbClr val="000000"/>
                </a:solidFill>
                <a:latin typeface="Monaco"/>
              </a:rPr>
              <a:t>hasPermission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(Authentication </a:t>
            </a:r>
            <a:r>
              <a:rPr lang="en-US" sz="1800" b="1" dirty="0" smtClean="0">
                <a:solidFill>
                  <a:srgbClr val="6A3E3E"/>
                </a:solidFill>
                <a:latin typeface="Monaco"/>
              </a:rPr>
              <a:t>authentication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, </a:t>
            </a:r>
            <a:br>
              <a:rPr lang="en-US" sz="1800" b="1" dirty="0" smtClean="0">
                <a:solidFill>
                  <a:srgbClr val="000000"/>
                </a:solidFill>
                <a:latin typeface="Monaco"/>
              </a:rPr>
            </a:b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                       Object </a:t>
            </a:r>
            <a:r>
              <a:rPr lang="en-US" sz="1800" b="1" dirty="0" err="1" smtClean="0">
                <a:solidFill>
                  <a:srgbClr val="6A3E3E"/>
                </a:solidFill>
                <a:latin typeface="Monaco"/>
              </a:rPr>
              <a:t>targetDomainObject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,</a:t>
            </a:r>
            <a:br>
              <a:rPr lang="en-US" sz="1800" b="1" dirty="0" smtClean="0">
                <a:solidFill>
                  <a:srgbClr val="000000"/>
                </a:solidFill>
                <a:latin typeface="Monaco"/>
              </a:rPr>
            </a:b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                       Object </a:t>
            </a:r>
            <a:r>
              <a:rPr lang="en-US" sz="1800" b="1" dirty="0" smtClean="0">
                <a:solidFill>
                  <a:srgbClr val="6A3E3E"/>
                </a:solidFill>
                <a:latin typeface="Monaco"/>
              </a:rPr>
              <a:t>permission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);</a:t>
            </a:r>
            <a:endParaRPr lang="en-US" sz="1800" dirty="0" smtClean="0">
              <a:solidFill>
                <a:srgbClr val="000000"/>
              </a:solidFill>
              <a:latin typeface="Monaco"/>
            </a:endParaRP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  </a:t>
            </a:r>
            <a:r>
              <a:rPr lang="en-US" sz="1800" b="1" dirty="0" err="1" smtClean="0">
                <a:solidFill>
                  <a:srgbClr val="7F0055"/>
                </a:solidFill>
                <a:latin typeface="Monaco"/>
              </a:rPr>
              <a:t>boolean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b="1" dirty="0" err="1" smtClean="0">
                <a:solidFill>
                  <a:srgbClr val="000000"/>
                </a:solidFill>
                <a:latin typeface="Monaco"/>
              </a:rPr>
              <a:t>hasPermission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(Authentication </a:t>
            </a:r>
            <a:r>
              <a:rPr lang="en-US" sz="1800" b="1" dirty="0" smtClean="0">
                <a:solidFill>
                  <a:srgbClr val="6A3E3E"/>
                </a:solidFill>
                <a:latin typeface="Monaco"/>
              </a:rPr>
              <a:t>authentication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,</a:t>
            </a:r>
            <a:br>
              <a:rPr lang="en-US" sz="1800" b="1" dirty="0" smtClean="0">
                <a:solidFill>
                  <a:srgbClr val="000000"/>
                </a:solidFill>
                <a:latin typeface="Monaco"/>
              </a:rPr>
            </a:b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                       </a:t>
            </a:r>
            <a:r>
              <a:rPr lang="en-US" sz="1800" b="1" dirty="0" err="1" smtClean="0">
                <a:solidFill>
                  <a:srgbClr val="000000"/>
                </a:solidFill>
                <a:latin typeface="Monaco"/>
              </a:rPr>
              <a:t>Serializable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b="1" dirty="0" err="1" smtClean="0">
                <a:solidFill>
                  <a:srgbClr val="6A3E3E"/>
                </a:solidFill>
                <a:latin typeface="Monaco"/>
              </a:rPr>
              <a:t>targetId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,</a:t>
            </a:r>
            <a:br>
              <a:rPr lang="en-US" sz="1800" b="1" dirty="0" smtClean="0">
                <a:solidFill>
                  <a:srgbClr val="000000"/>
                </a:solidFill>
                <a:latin typeface="Monaco"/>
              </a:rPr>
            </a:b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                       String </a:t>
            </a:r>
            <a:r>
              <a:rPr lang="en-US" sz="1800" b="1" dirty="0" err="1" smtClean="0">
                <a:solidFill>
                  <a:srgbClr val="6A3E3E"/>
                </a:solidFill>
                <a:latin typeface="Monaco"/>
              </a:rPr>
              <a:t>targetType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, </a:t>
            </a:r>
            <a:br>
              <a:rPr lang="en-US" sz="1800" b="1" dirty="0" smtClean="0">
                <a:solidFill>
                  <a:srgbClr val="000000"/>
                </a:solidFill>
                <a:latin typeface="Monaco"/>
              </a:rPr>
            </a:b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                        Object </a:t>
            </a:r>
            <a:r>
              <a:rPr lang="en-US" sz="1800" b="1" dirty="0" smtClean="0">
                <a:solidFill>
                  <a:srgbClr val="6A3E3E"/>
                </a:solidFill>
                <a:latin typeface="Monaco"/>
              </a:rPr>
              <a:t>permission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);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}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3370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Queries?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8988" y="1666460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 err="1" smtClean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Iterable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&lt;Message&gt; inbox();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457201" y="1063229"/>
            <a:ext cx="80970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rgbClr val="646464"/>
                </a:solidFill>
                <a:highlight>
                  <a:srgbClr val="E8F2FE"/>
                </a:highlight>
                <a:latin typeface="Monaco"/>
              </a:rPr>
              <a:t>@Query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(</a:t>
            </a:r>
            <a:r>
              <a:rPr lang="en-US" sz="1800" dirty="0" smtClean="0">
                <a:solidFill>
                  <a:srgbClr val="2A00FF"/>
                </a:solidFill>
                <a:highlight>
                  <a:srgbClr val="E8F2FE"/>
                </a:highlight>
                <a:latin typeface="Monaco"/>
              </a:rPr>
              <a:t>"select m from Message m where </a:t>
            </a:r>
            <a:r>
              <a:rPr lang="en-US" sz="1800" dirty="0" err="1" smtClean="0">
                <a:solidFill>
                  <a:srgbClr val="2A00FF"/>
                </a:solidFill>
                <a:highlight>
                  <a:srgbClr val="E8F2FE"/>
                </a:highlight>
                <a:latin typeface="Monaco"/>
              </a:rPr>
              <a:t>m.to.id</a:t>
            </a:r>
            <a:r>
              <a:rPr lang="en-US" sz="1800" dirty="0" smtClean="0">
                <a:solidFill>
                  <a:srgbClr val="2A00FF"/>
                </a:solidFill>
                <a:highlight>
                  <a:srgbClr val="E8F2FE"/>
                </a:highlight>
                <a:latin typeface="Monaco"/>
              </a:rPr>
              <a:t> = ?#{</a:t>
            </a:r>
            <a:r>
              <a:rPr lang="en-US" sz="1800" dirty="0" err="1" smtClean="0">
                <a:solidFill>
                  <a:srgbClr val="2A00FF"/>
                </a:solidFill>
                <a:highlight>
                  <a:srgbClr val="E8F2FE"/>
                </a:highlight>
                <a:latin typeface="Monaco"/>
              </a:rPr>
              <a:t>principal.id</a:t>
            </a:r>
            <a:r>
              <a:rPr lang="en-US" sz="1800" dirty="0" smtClean="0">
                <a:solidFill>
                  <a:srgbClr val="2A00FF"/>
                </a:solidFill>
                <a:highlight>
                  <a:srgbClr val="E8F2FE"/>
                </a:highlight>
                <a:latin typeface="Monaco"/>
              </a:rPr>
              <a:t>}"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)</a:t>
            </a:r>
            <a:endParaRPr lang="en-US" sz="1800" dirty="0" smtClean="0">
              <a:latin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497746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Queries?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8988" y="1666460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Page&lt;Message&gt; inbox(</a:t>
            </a:r>
            <a:r>
              <a:rPr lang="en-US" sz="1800" dirty="0" err="1" smtClean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Pageable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pageable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);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457201" y="1063229"/>
            <a:ext cx="80970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rgbClr val="646464"/>
                </a:solidFill>
                <a:highlight>
                  <a:srgbClr val="E8F2FE"/>
                </a:highlight>
                <a:latin typeface="Monaco"/>
              </a:rPr>
              <a:t>@Query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(</a:t>
            </a:r>
            <a:r>
              <a:rPr lang="en-US" sz="1800" dirty="0" smtClean="0">
                <a:solidFill>
                  <a:srgbClr val="2A00FF"/>
                </a:solidFill>
                <a:highlight>
                  <a:srgbClr val="E8F2FE"/>
                </a:highlight>
                <a:latin typeface="Monaco"/>
              </a:rPr>
              <a:t>"select m from Message m where </a:t>
            </a:r>
            <a:r>
              <a:rPr lang="en-US" sz="1800" dirty="0" err="1" smtClean="0">
                <a:solidFill>
                  <a:srgbClr val="2A00FF"/>
                </a:solidFill>
                <a:highlight>
                  <a:srgbClr val="E8F2FE"/>
                </a:highlight>
                <a:latin typeface="Monaco"/>
              </a:rPr>
              <a:t>m.to.id</a:t>
            </a:r>
            <a:r>
              <a:rPr lang="en-US" sz="1800" dirty="0" smtClean="0">
                <a:solidFill>
                  <a:srgbClr val="2A00FF"/>
                </a:solidFill>
                <a:highlight>
                  <a:srgbClr val="E8F2FE"/>
                </a:highlight>
                <a:latin typeface="Monaco"/>
              </a:rPr>
              <a:t> = ?#{</a:t>
            </a:r>
            <a:r>
              <a:rPr lang="en-US" sz="1800" dirty="0" err="1" smtClean="0">
                <a:solidFill>
                  <a:srgbClr val="2A00FF"/>
                </a:solidFill>
                <a:highlight>
                  <a:srgbClr val="E8F2FE"/>
                </a:highlight>
                <a:latin typeface="Monaco"/>
              </a:rPr>
              <a:t>principal.id</a:t>
            </a:r>
            <a:r>
              <a:rPr lang="en-US" sz="1800" dirty="0" smtClean="0">
                <a:solidFill>
                  <a:srgbClr val="2A00FF"/>
                </a:solidFill>
                <a:highlight>
                  <a:srgbClr val="E8F2FE"/>
                </a:highlight>
                <a:latin typeface="Monaco"/>
              </a:rPr>
              <a:t>}"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E8F2FE"/>
                </a:highlight>
                <a:latin typeface="Monaco"/>
              </a:rPr>
              <a:t>)</a:t>
            </a:r>
            <a:endParaRPr lang="en-US" sz="1800" dirty="0" smtClean="0">
              <a:latin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25688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Work?</a:t>
            </a:r>
            <a:endParaRPr lang="en-US" dirty="0"/>
          </a:p>
        </p:txBody>
      </p:sp>
      <p:sp>
        <p:nvSpPr>
          <p:cNvPr id="7" name="Rectangle 11"/>
          <p:cNvSpPr>
            <a:spLocks noGrp="1" noChangeArrowheads="1"/>
          </p:cNvSpPr>
          <p:nvPr>
            <p:ph sz="quarter" idx="10"/>
          </p:nvPr>
        </p:nvSpPr>
        <p:spPr>
          <a:xfrm>
            <a:off x="455779" y="1119586"/>
            <a:ext cx="8231022" cy="2747666"/>
          </a:xfrm>
          <a:ln>
            <a:solidFill>
              <a:schemeClr val="bg2"/>
            </a:solidFill>
            <a:miter lim="800000"/>
            <a:headEnd/>
            <a:tailEnd/>
          </a:ln>
        </p:spPr>
        <p:txBody>
          <a:bodyPr lIns="182880" tIns="137160" rIns="91440" bIns="137160"/>
          <a:lstStyle/>
          <a:p>
            <a:pPr marL="0" indent="0" algn="l">
              <a:buFont typeface="Wingdings" charset="0"/>
              <a:buNone/>
            </a:pPr>
            <a:r>
              <a:rPr lang="en-US" sz="2400" dirty="0">
                <a:solidFill>
                  <a:srgbClr val="646464"/>
                </a:solidFill>
                <a:latin typeface="Monaco" charset="0"/>
              </a:rPr>
              <a:t>@</a:t>
            </a:r>
            <a:r>
              <a:rPr lang="en-US" sz="2400" dirty="0" err="1">
                <a:solidFill>
                  <a:srgbClr val="646464"/>
                </a:solidFill>
                <a:latin typeface="Monaco" charset="0"/>
              </a:rPr>
              <a:t>EnableAclSecurity</a:t>
            </a:r>
            <a:r>
              <a:rPr lang="en-US" sz="2400" dirty="0">
                <a:solidFill>
                  <a:srgbClr val="646464"/>
                </a:solidFill>
                <a:latin typeface="Monaco" charset="0"/>
              </a:rPr>
              <a:t/>
            </a:r>
            <a:br>
              <a:rPr lang="en-US" sz="2400" dirty="0">
                <a:solidFill>
                  <a:srgbClr val="646464"/>
                </a:solidFill>
                <a:latin typeface="Monaco" charset="0"/>
              </a:rPr>
            </a:br>
            <a:r>
              <a:rPr lang="en-US" sz="2400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7F0055"/>
                </a:solidFill>
                <a:latin typeface="Monaco" charset="0"/>
              </a:rPr>
              <a:t>interface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SecuredMessageRepository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br>
              <a:rPr lang="en-US" sz="2400" dirty="0">
                <a:solidFill>
                  <a:srgbClr val="000000"/>
                </a:solidFill>
                <a:latin typeface="Monaco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   </a:t>
            </a:r>
            <a:r>
              <a:rPr lang="en-US" sz="2400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MessageRepository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{}</a:t>
            </a:r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378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621632"/>
            <a:ext cx="8540750" cy="931069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CSRF Protection</a:t>
            </a:r>
            <a:endParaRPr lang="en-US" dirty="0"/>
          </a:p>
        </p:txBody>
      </p:sp>
      <p:sp>
        <p:nvSpPr>
          <p:cNvPr id="14848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00038" y="2614612"/>
            <a:ext cx="8540750" cy="471488"/>
          </a:xfrm>
        </p:spPr>
        <p:txBody>
          <a:bodyPr/>
          <a:lstStyle/>
          <a:p>
            <a:pPr>
              <a:spcBef>
                <a:spcPct val="0"/>
              </a:spcBef>
              <a:buFont typeface="Arial" charset="0"/>
              <a:buNone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2734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approach…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1" y="1304380"/>
            <a:ext cx="8100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https://</a:t>
            </a:r>
            <a:r>
              <a:rPr lang="en-US" sz="4000" dirty="0" err="1" smtClean="0"/>
              <a:t>api.example.com?username</a:t>
            </a:r>
            <a:r>
              <a:rPr lang="en-US" sz="4000" dirty="0" smtClean="0"/>
              <a:t>=</a:t>
            </a:r>
            <a:r>
              <a:rPr lang="en-US" sz="4000" dirty="0" err="1" smtClean="0"/>
              <a:t>rob&amp;password</a:t>
            </a:r>
            <a:r>
              <a:rPr lang="en-US" sz="4000" dirty="0" smtClean="0"/>
              <a:t>=secret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8975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09850"/>
            <a:ext cx="2105025" cy="192881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CSRF Protection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5053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1228725"/>
            <a:ext cx="8537575" cy="4572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SPRING SECURITY</a:t>
            </a:r>
          </a:p>
        </p:txBody>
      </p:sp>
      <p:pic>
        <p:nvPicPr>
          <p:cNvPr id="150531" name="Picture 13" descr="C:\Users\sdunn\Documents\Pivotal\brand\logo\project icons\spring-secur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1" y="2283619"/>
            <a:ext cx="1573213" cy="1179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1966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0"/>
          <p:cNvSpPr>
            <a:spLocks noGrp="1" noChangeArrowheads="1"/>
          </p:cNvSpPr>
          <p:nvPr>
            <p:ph type="title"/>
          </p:nvPr>
        </p:nvSpPr>
        <p:spPr>
          <a:xfrm>
            <a:off x="304801" y="305991"/>
            <a:ext cx="8537575" cy="27979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CSRF Protection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20" y="961967"/>
            <a:ext cx="31877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5371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0"/>
          <p:cNvSpPr>
            <a:spLocks noGrp="1" noChangeArrowheads="1"/>
          </p:cNvSpPr>
          <p:nvPr>
            <p:ph type="title"/>
          </p:nvPr>
        </p:nvSpPr>
        <p:spPr>
          <a:xfrm>
            <a:off x="304801" y="305991"/>
            <a:ext cx="8537575" cy="27979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CSRF Protection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08238" y="2854325"/>
            <a:ext cx="6499225" cy="676275"/>
          </a:xfrm>
          <a:prstGeom prst="rect">
            <a:avLst/>
          </a:prstGeom>
          <a:noFill/>
          <a:ln w="19050">
            <a:solidFill>
              <a:schemeClr val="accent6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>
              <a:defRPr/>
            </a:pPr>
            <a:endParaRPr lang="en-US" sz="1800" dirty="0" err="1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2" y="1143000"/>
            <a:ext cx="8390636" cy="261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476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0"/>
          <p:cNvSpPr>
            <a:spLocks noGrp="1" noChangeArrowheads="1"/>
          </p:cNvSpPr>
          <p:nvPr>
            <p:ph type="title"/>
          </p:nvPr>
        </p:nvSpPr>
        <p:spPr>
          <a:xfrm>
            <a:off x="304801" y="305991"/>
            <a:ext cx="8537575" cy="27979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CSRF Protection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42" y="937648"/>
            <a:ext cx="8646795" cy="31521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179662" y="2709207"/>
            <a:ext cx="8302424" cy="418233"/>
          </a:xfrm>
          <a:prstGeom prst="rect">
            <a:avLst/>
          </a:prstGeom>
          <a:noFill/>
          <a:ln w="19050">
            <a:solidFill>
              <a:schemeClr val="accent6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>
              <a:defRPr/>
            </a:pPr>
            <a:endParaRPr lang="en-US" sz="1800" dirty="0" err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3650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1" y="305991"/>
            <a:ext cx="8537575" cy="27979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CSRF Protection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66938" y="775097"/>
            <a:ext cx="18466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sz="2000" dirty="0" err="1">
              <a:solidFill>
                <a:srgbClr val="333333"/>
              </a:solidFill>
              <a:latin typeface="+mn-lt"/>
              <a:ea typeface="+mn-ea"/>
            </a:endParaRPr>
          </a:p>
        </p:txBody>
      </p:sp>
      <p:grpSp>
        <p:nvGrpSpPr>
          <p:cNvPr id="156675" name="Group 7"/>
          <p:cNvGrpSpPr>
            <a:grpSpLocks/>
          </p:cNvGrpSpPr>
          <p:nvPr/>
        </p:nvGrpSpPr>
        <p:grpSpPr bwMode="auto">
          <a:xfrm>
            <a:off x="1176339" y="1529954"/>
            <a:ext cx="6791325" cy="1714500"/>
            <a:chOff x="1032941" y="2040466"/>
            <a:chExt cx="6790258" cy="2286001"/>
          </a:xfrm>
        </p:grpSpPr>
        <p:sp>
          <p:nvSpPr>
            <p:cNvPr id="156676" name="TextBox 8"/>
            <p:cNvSpPr txBox="1">
              <a:spLocks noChangeArrowheads="1"/>
            </p:cNvSpPr>
            <p:nvPr/>
          </p:nvSpPr>
          <p:spPr bwMode="white">
            <a:xfrm>
              <a:off x="1032941" y="2040466"/>
              <a:ext cx="636362" cy="855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0">
                  <a:solidFill>
                    <a:srgbClr val="6DB33F"/>
                  </a:solidFill>
                </a:rPr>
                <a:t>“</a:t>
              </a:r>
            </a:p>
          </p:txBody>
        </p:sp>
        <p:sp>
          <p:nvSpPr>
            <p:cNvPr id="156677" name="TextBox 11"/>
            <p:cNvSpPr txBox="1">
              <a:spLocks noChangeArrowheads="1"/>
            </p:cNvSpPr>
            <p:nvPr/>
          </p:nvSpPr>
          <p:spPr bwMode="white">
            <a:xfrm>
              <a:off x="1576165" y="2559785"/>
              <a:ext cx="6247034" cy="1766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Aft>
                  <a:spcPts val="1350"/>
                </a:spcAft>
              </a:pPr>
              <a:r>
                <a:rPr lang="en-US" sz="3200">
                  <a:solidFill>
                    <a:srgbClr val="4D4D4D"/>
                  </a:solidFill>
                </a:rPr>
                <a:t>When do I use CSRF protection?</a:t>
              </a:r>
            </a:p>
            <a:p>
              <a:pPr eaLnBrk="1" hangingPunct="1"/>
              <a:endParaRPr lang="en-US" sz="1800" i="1">
                <a:solidFill>
                  <a:srgbClr val="4D4D4D"/>
                </a:solidFill>
              </a:endParaRPr>
            </a:p>
            <a:p>
              <a:pPr eaLnBrk="1" hangingPunct="1"/>
              <a:endParaRPr lang="en-US">
                <a:solidFill>
                  <a:srgbClr val="4D4D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972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1" y="305991"/>
            <a:ext cx="8537575" cy="27979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CSRF Protection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66938" y="775097"/>
            <a:ext cx="18466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sz="2000" dirty="0" err="1">
              <a:solidFill>
                <a:srgbClr val="333333"/>
              </a:solidFill>
              <a:latin typeface="+mn-lt"/>
              <a:ea typeface="+mn-ea"/>
            </a:endParaRPr>
          </a:p>
        </p:txBody>
      </p:sp>
      <p:grpSp>
        <p:nvGrpSpPr>
          <p:cNvPr id="158723" name="Group 7"/>
          <p:cNvGrpSpPr>
            <a:grpSpLocks/>
          </p:cNvGrpSpPr>
          <p:nvPr/>
        </p:nvGrpSpPr>
        <p:grpSpPr bwMode="auto">
          <a:xfrm>
            <a:off x="1176339" y="1529954"/>
            <a:ext cx="6791325" cy="1714500"/>
            <a:chOff x="1032941" y="2040466"/>
            <a:chExt cx="6790258" cy="2286001"/>
          </a:xfrm>
        </p:grpSpPr>
        <p:sp>
          <p:nvSpPr>
            <p:cNvPr id="158724" name="TextBox 8"/>
            <p:cNvSpPr txBox="1">
              <a:spLocks noChangeArrowheads="1"/>
            </p:cNvSpPr>
            <p:nvPr/>
          </p:nvSpPr>
          <p:spPr bwMode="white">
            <a:xfrm>
              <a:off x="1032941" y="2040466"/>
              <a:ext cx="636362" cy="855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0">
                  <a:solidFill>
                    <a:srgbClr val="6DB33F"/>
                  </a:solidFill>
                </a:rPr>
                <a:t>“</a:t>
              </a:r>
            </a:p>
          </p:txBody>
        </p:sp>
        <p:sp>
          <p:nvSpPr>
            <p:cNvPr id="158725" name="TextBox 11"/>
            <p:cNvSpPr txBox="1">
              <a:spLocks noChangeArrowheads="1"/>
            </p:cNvSpPr>
            <p:nvPr/>
          </p:nvSpPr>
          <p:spPr bwMode="white">
            <a:xfrm>
              <a:off x="1576165" y="2559785"/>
              <a:ext cx="6247034" cy="1766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Aft>
                  <a:spcPts val="1350"/>
                </a:spcAft>
              </a:pPr>
              <a:r>
                <a:rPr lang="en-US" sz="3200">
                  <a:solidFill>
                    <a:srgbClr val="4D4D4D"/>
                  </a:solidFill>
                </a:rPr>
                <a:t>... but my application uses JSON</a:t>
              </a:r>
            </a:p>
            <a:p>
              <a:pPr eaLnBrk="1" hangingPunct="1"/>
              <a:endParaRPr lang="en-US" sz="1800" i="1">
                <a:solidFill>
                  <a:srgbClr val="4D4D4D"/>
                </a:solidFill>
              </a:endParaRPr>
            </a:p>
            <a:p>
              <a:pPr eaLnBrk="1" hangingPunct="1"/>
              <a:endParaRPr lang="en-US">
                <a:solidFill>
                  <a:srgbClr val="4D4D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5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0"/>
          <p:cNvSpPr>
            <a:spLocks noGrp="1" noChangeArrowheads="1"/>
          </p:cNvSpPr>
          <p:nvPr>
            <p:ph type="title"/>
          </p:nvPr>
        </p:nvSpPr>
        <p:spPr>
          <a:xfrm>
            <a:off x="304801" y="305991"/>
            <a:ext cx="8537575" cy="27979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CSRF Protection</a:t>
            </a:r>
          </a:p>
        </p:txBody>
      </p:sp>
      <p:sp>
        <p:nvSpPr>
          <p:cNvPr id="27650" name="Rectangle 11"/>
          <p:cNvSpPr>
            <a:spLocks noGrp="1" noChangeArrowheads="1"/>
          </p:cNvSpPr>
          <p:nvPr>
            <p:ph sz="quarter" idx="10"/>
          </p:nvPr>
        </p:nvSpPr>
        <p:spPr>
          <a:xfrm>
            <a:off x="304800" y="800100"/>
            <a:ext cx="8635084" cy="3663554"/>
          </a:xfrm>
          <a:ln>
            <a:solidFill>
              <a:schemeClr val="bg2"/>
            </a:solidFill>
          </a:ln>
          <a:extLst/>
        </p:spPr>
        <p:txBody>
          <a:bodyPr lIns="182880" tIns="137160" rIns="91440" bIns="91440"/>
          <a:lstStyle/>
          <a:p>
            <a:pPr marL="0" indent="0">
              <a:buFont typeface="Wingdings" charset="0"/>
              <a:buNone/>
              <a:defRPr/>
            </a:pPr>
            <a:r>
              <a:rPr lang="en-US" dirty="0" smtClean="0">
                <a:solidFill>
                  <a:srgbClr val="008080"/>
                </a:solidFill>
                <a:latin typeface="Monaco"/>
              </a:rPr>
              <a:t>&lt;</a:t>
            </a:r>
            <a:r>
              <a:rPr lang="en-US" dirty="0" smtClean="0">
                <a:solidFill>
                  <a:srgbClr val="3F7F7F"/>
                </a:solidFill>
                <a:highlight>
                  <a:srgbClr val="D4D4D4"/>
                </a:highlight>
                <a:latin typeface="Monaco"/>
              </a:rPr>
              <a:t>form </a:t>
            </a:r>
            <a:r>
              <a:rPr lang="en-US" dirty="0" smtClean="0">
                <a:solidFill>
                  <a:srgbClr val="000000"/>
                </a:solidFill>
                <a:highlight>
                  <a:srgbClr val="D4D4D4"/>
                </a:highlight>
                <a:latin typeface="Monaco"/>
              </a:rPr>
              <a:t>... </a:t>
            </a:r>
            <a:r>
              <a:rPr lang="en-US" dirty="0" smtClean="0">
                <a:solidFill>
                  <a:srgbClr val="7F007F"/>
                </a:solidFill>
                <a:highlight>
                  <a:srgbClr val="D4D4D4"/>
                </a:highlight>
                <a:latin typeface="Monaco"/>
              </a:rPr>
              <a:t>method</a:t>
            </a:r>
            <a:r>
              <a:rPr lang="en-US" dirty="0" smtClean="0">
                <a:solidFill>
                  <a:srgbClr val="000000"/>
                </a:solidFill>
                <a:highlight>
                  <a:srgbClr val="D4D4D4"/>
                </a:highlight>
                <a:latin typeface="Monaco"/>
              </a:rPr>
              <a:t>=</a:t>
            </a:r>
            <a:r>
              <a:rPr lang="en-US" i="1" dirty="0" smtClean="0">
                <a:solidFill>
                  <a:srgbClr val="2A00FF"/>
                </a:solidFill>
                <a:highlight>
                  <a:srgbClr val="D4D4D4"/>
                </a:highlight>
                <a:latin typeface="Monaco"/>
              </a:rPr>
              <a:t>"post" </a:t>
            </a:r>
            <a:r>
              <a:rPr lang="en-US" i="1" dirty="0" err="1" smtClean="0">
                <a:solidFill>
                  <a:srgbClr val="7F007F"/>
                </a:solidFill>
                <a:highlight>
                  <a:srgbClr val="D4D4D4"/>
                </a:highlight>
                <a:latin typeface="Monaco"/>
              </a:rPr>
              <a:t>enctype</a:t>
            </a:r>
            <a:r>
              <a:rPr lang="en-US" i="1" dirty="0" smtClean="0">
                <a:solidFill>
                  <a:srgbClr val="000000"/>
                </a:solidFill>
                <a:highlight>
                  <a:srgbClr val="D4D4D4"/>
                </a:highlight>
                <a:latin typeface="Monaco"/>
              </a:rPr>
              <a:t>=</a:t>
            </a:r>
            <a:r>
              <a:rPr lang="en-US" i="1" dirty="0" smtClean="0">
                <a:solidFill>
                  <a:srgbClr val="2A00FF"/>
                </a:solidFill>
                <a:highlight>
                  <a:srgbClr val="D4D4D4"/>
                </a:highlight>
                <a:latin typeface="Monaco"/>
              </a:rPr>
              <a:t>"text/plain"</a:t>
            </a:r>
            <a:r>
              <a:rPr lang="en-US" i="1" dirty="0" smtClean="0">
                <a:solidFill>
                  <a:srgbClr val="008080"/>
                </a:solidFill>
                <a:highlight>
                  <a:srgbClr val="D4D4D4"/>
                </a:highlight>
                <a:latin typeface="Monaco"/>
              </a:rPr>
              <a:t>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dirty="0" smtClean="0">
                <a:solidFill>
                  <a:srgbClr val="000000"/>
                </a:solidFill>
                <a:latin typeface="Monaco"/>
              </a:rPr>
              <a:t>  </a:t>
            </a:r>
            <a:r>
              <a:rPr lang="en-US" dirty="0" smtClean="0">
                <a:solidFill>
                  <a:srgbClr val="008080"/>
                </a:solidFill>
                <a:latin typeface="Monaco"/>
              </a:rPr>
              <a:t>&lt;</a:t>
            </a:r>
            <a:r>
              <a:rPr lang="en-US" dirty="0" smtClean="0">
                <a:solidFill>
                  <a:srgbClr val="3F7F7F"/>
                </a:solidFill>
                <a:latin typeface="Monaco"/>
              </a:rPr>
              <a:t>input </a:t>
            </a:r>
            <a:r>
              <a:rPr lang="en-US" i="1" dirty="0" smtClean="0">
                <a:solidFill>
                  <a:srgbClr val="7F007F"/>
                </a:solidFill>
                <a:latin typeface="Monaco"/>
              </a:rPr>
              <a:t>type</a:t>
            </a:r>
            <a:r>
              <a:rPr lang="en-US" i="1" dirty="0" smtClean="0">
                <a:solidFill>
                  <a:srgbClr val="000000"/>
                </a:solidFill>
                <a:latin typeface="Monaco"/>
              </a:rPr>
              <a:t>=</a:t>
            </a:r>
            <a:r>
              <a:rPr lang="en-US" i="1" dirty="0" smtClean="0">
                <a:solidFill>
                  <a:srgbClr val="2A00FF"/>
                </a:solidFill>
                <a:latin typeface="Monaco"/>
              </a:rPr>
              <a:t>'hidden'</a:t>
            </a:r>
            <a:endParaRPr lang="en-US" dirty="0" smtClean="0">
              <a:solidFill>
                <a:srgbClr val="3F7F7F"/>
              </a:solidFill>
              <a:latin typeface="Monaco"/>
            </a:endParaRPr>
          </a:p>
          <a:p>
            <a:pPr marL="0" indent="0">
              <a:buFont typeface="Wingdings" charset="0"/>
              <a:buNone/>
              <a:defRPr/>
            </a:pPr>
            <a:r>
              <a:rPr lang="en-US" dirty="0">
                <a:solidFill>
                  <a:srgbClr val="3F7F7F"/>
                </a:solidFill>
                <a:latin typeface="Monaco"/>
              </a:rPr>
              <a:t> </a:t>
            </a:r>
            <a:r>
              <a:rPr lang="en-US" dirty="0" smtClean="0">
                <a:solidFill>
                  <a:srgbClr val="3F7F7F"/>
                </a:solidFill>
                <a:latin typeface="Monaco"/>
              </a:rPr>
              <a:t>    </a:t>
            </a:r>
            <a:r>
              <a:rPr lang="en-US" dirty="0" smtClean="0">
                <a:solidFill>
                  <a:srgbClr val="7F007F"/>
                </a:solidFill>
                <a:latin typeface="Monaco"/>
              </a:rPr>
              <a:t>name</a:t>
            </a:r>
            <a:r>
              <a:rPr lang="en-US" dirty="0" smtClean="0">
                <a:solidFill>
                  <a:srgbClr val="000000"/>
                </a:solidFill>
                <a:latin typeface="Monaco"/>
              </a:rPr>
              <a:t>=</a:t>
            </a:r>
            <a:r>
              <a:rPr lang="en-US" i="1" dirty="0" smtClean="0">
                <a:solidFill>
                  <a:srgbClr val="2A00FF"/>
                </a:solidFill>
                <a:latin typeface="Monaco"/>
              </a:rPr>
              <a:t>’{"summary":"Hi", … "</a:t>
            </a:r>
            <a:r>
              <a:rPr lang="en-US" i="1" dirty="0" err="1" smtClean="0">
                <a:solidFill>
                  <a:srgbClr val="2A00FF"/>
                </a:solidFill>
                <a:latin typeface="Monaco"/>
              </a:rPr>
              <a:t>ignore_me</a:t>
            </a:r>
            <a:r>
              <a:rPr lang="en-US" i="1" dirty="0" smtClean="0">
                <a:solidFill>
                  <a:srgbClr val="2A00FF"/>
                </a:solidFill>
                <a:latin typeface="Monaco"/>
              </a:rPr>
              <a:t>":"' </a:t>
            </a:r>
            <a:r>
              <a:rPr lang="en-US" i="1" dirty="0" smtClean="0">
                <a:solidFill>
                  <a:srgbClr val="7F007F"/>
                </a:solidFill>
                <a:latin typeface="Monaco"/>
              </a:rPr>
              <a:t>value</a:t>
            </a:r>
            <a:r>
              <a:rPr lang="en-US" i="1" dirty="0" smtClean="0">
                <a:solidFill>
                  <a:srgbClr val="000000"/>
                </a:solidFill>
                <a:latin typeface="Monaco"/>
              </a:rPr>
              <a:t>=</a:t>
            </a:r>
            <a:r>
              <a:rPr lang="en-US" i="1" dirty="0" smtClean="0">
                <a:solidFill>
                  <a:srgbClr val="2A00FF"/>
                </a:solidFill>
                <a:latin typeface="Monaco"/>
              </a:rPr>
              <a:t>'test"}'     </a:t>
            </a:r>
            <a:br>
              <a:rPr lang="en-US" i="1" dirty="0" smtClean="0">
                <a:solidFill>
                  <a:srgbClr val="2A00FF"/>
                </a:solidFill>
                <a:latin typeface="Monaco"/>
              </a:rPr>
            </a:br>
            <a:r>
              <a:rPr lang="en-US" i="1" dirty="0" smtClean="0">
                <a:solidFill>
                  <a:srgbClr val="2A00FF"/>
                </a:solidFill>
                <a:latin typeface="Monaco"/>
              </a:rPr>
              <a:t>  </a:t>
            </a:r>
            <a:r>
              <a:rPr lang="en-US" i="1" dirty="0" smtClean="0">
                <a:solidFill>
                  <a:srgbClr val="008080"/>
                </a:solidFill>
                <a:latin typeface="Monaco"/>
              </a:rPr>
              <a:t>/&gt;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fi-FI" dirty="0" smtClean="0">
                <a:solidFill>
                  <a:srgbClr val="008080"/>
                </a:solidFill>
                <a:latin typeface="Monaco"/>
              </a:rPr>
              <a:t>&lt;/</a:t>
            </a:r>
            <a:r>
              <a:rPr lang="fi-FI" dirty="0" err="1" smtClean="0">
                <a:solidFill>
                  <a:srgbClr val="3F7F7F"/>
                </a:solidFill>
                <a:highlight>
                  <a:srgbClr val="D4D4D4"/>
                </a:highlight>
                <a:latin typeface="Monaco"/>
              </a:rPr>
              <a:t>form</a:t>
            </a:r>
            <a:r>
              <a:rPr lang="fi-FI" dirty="0" smtClean="0">
                <a:solidFill>
                  <a:srgbClr val="008080"/>
                </a:solidFill>
                <a:highlight>
                  <a:srgbClr val="D4D4D4"/>
                </a:highlight>
                <a:latin typeface="Monaco"/>
              </a:rPr>
              <a:t>&gt;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4113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0"/>
          <p:cNvSpPr>
            <a:spLocks noGrp="1" noChangeArrowheads="1"/>
          </p:cNvSpPr>
          <p:nvPr>
            <p:ph type="title"/>
          </p:nvPr>
        </p:nvSpPr>
        <p:spPr>
          <a:xfrm>
            <a:off x="304801" y="305991"/>
            <a:ext cx="8537575" cy="27979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CSRF Protection</a:t>
            </a:r>
          </a:p>
        </p:txBody>
      </p:sp>
      <p:sp>
        <p:nvSpPr>
          <p:cNvPr id="162818" name="Rectangle 11"/>
          <p:cNvSpPr>
            <a:spLocks noGrp="1" noChangeArrowheads="1"/>
          </p:cNvSpPr>
          <p:nvPr>
            <p:ph sz="quarter" idx="10"/>
          </p:nvPr>
        </p:nvSpPr>
        <p:spPr>
          <a:xfrm>
            <a:off x="304801" y="800100"/>
            <a:ext cx="8634413" cy="3663554"/>
          </a:xfrm>
          <a:ln>
            <a:solidFill>
              <a:schemeClr val="bg2"/>
            </a:solidFill>
            <a:miter lim="800000"/>
            <a:headEnd/>
            <a:tailEnd/>
          </a:ln>
        </p:spPr>
        <p:txBody>
          <a:bodyPr lIns="182880" tIns="137160" rIns="91440" bIns="91440"/>
          <a:lstStyle/>
          <a:p>
            <a:pPr marL="0" indent="0">
              <a:buFont typeface="Wingdings" charset="0"/>
              <a:buNone/>
            </a:pPr>
            <a:r>
              <a:rPr lang="sv-SE">
                <a:solidFill>
                  <a:srgbClr val="000000"/>
                </a:solidFill>
                <a:latin typeface="Monaco" charset="0"/>
              </a:rPr>
              <a:t>{</a:t>
            </a:r>
            <a:br>
              <a:rPr lang="sv-SE">
                <a:solidFill>
                  <a:srgbClr val="000000"/>
                </a:solidFill>
                <a:latin typeface="Monaco" charset="0"/>
              </a:rPr>
            </a:br>
            <a:r>
              <a:rPr lang="sv-SE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sv-SE">
                <a:solidFill>
                  <a:srgbClr val="2A00FF"/>
                </a:solidFill>
                <a:latin typeface="Monaco" charset="0"/>
              </a:rPr>
              <a:t>"summary"</a:t>
            </a:r>
            <a:r>
              <a:rPr lang="sv-SE">
                <a:solidFill>
                  <a:srgbClr val="000000"/>
                </a:solidFill>
                <a:latin typeface="Monaco" charset="0"/>
              </a:rPr>
              <a:t>: </a:t>
            </a:r>
            <a:r>
              <a:rPr lang="sv-SE">
                <a:solidFill>
                  <a:srgbClr val="2A00FF"/>
                </a:solidFill>
                <a:latin typeface="Monaco" charset="0"/>
              </a:rPr>
              <a:t>"Hi"</a:t>
            </a:r>
            <a:r>
              <a:rPr lang="sv-SE">
                <a:solidFill>
                  <a:srgbClr val="000000"/>
                </a:solidFill>
                <a:latin typeface="Monaco" charset="0"/>
              </a:rPr>
              <a:t>,</a:t>
            </a:r>
          </a:p>
          <a:p>
            <a:pPr marL="0" indent="0">
              <a:buFont typeface="Wingdings" charset="0"/>
              <a:buNone/>
            </a:pPr>
            <a:r>
              <a:rPr lang="sv-SE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sv-SE">
                <a:solidFill>
                  <a:srgbClr val="2A00FF"/>
                </a:solidFill>
                <a:latin typeface="Monaco" charset="0"/>
              </a:rPr>
              <a:t>"message"</a:t>
            </a:r>
            <a:r>
              <a:rPr lang="sv-SE">
                <a:solidFill>
                  <a:srgbClr val="000000"/>
                </a:solidFill>
                <a:latin typeface="Monaco" charset="0"/>
              </a:rPr>
              <a:t>: </a:t>
            </a:r>
            <a:r>
              <a:rPr lang="sv-SE">
                <a:solidFill>
                  <a:srgbClr val="2A00FF"/>
                </a:solidFill>
                <a:latin typeface="Monaco" charset="0"/>
              </a:rPr>
              <a:t>"New Message"</a:t>
            </a:r>
            <a:r>
              <a:rPr lang="sv-SE">
                <a:solidFill>
                  <a:srgbClr val="000000"/>
                </a:solidFill>
                <a:latin typeface="Monaco" charset="0"/>
              </a:rPr>
              <a:t>,</a:t>
            </a:r>
          </a:p>
          <a:p>
            <a:pPr marL="0" indent="0">
              <a:buFont typeface="Wingdings" charset="0"/>
              <a:buNone/>
            </a:pPr>
            <a:r>
              <a:rPr lang="sv-SE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sv-SE">
                <a:solidFill>
                  <a:srgbClr val="2A00FF"/>
                </a:solidFill>
                <a:latin typeface="Monaco" charset="0"/>
              </a:rPr>
              <a:t>"to"</a:t>
            </a:r>
            <a:r>
              <a:rPr lang="sv-SE">
                <a:solidFill>
                  <a:srgbClr val="000000"/>
                </a:solidFill>
                <a:latin typeface="Monaco" charset="0"/>
              </a:rPr>
              <a:t>: </a:t>
            </a:r>
            <a:r>
              <a:rPr lang="sv-SE">
                <a:solidFill>
                  <a:srgbClr val="2A00FF"/>
                </a:solidFill>
                <a:latin typeface="Monaco" charset="0"/>
              </a:rPr>
              <a:t>"luke@example.com"</a:t>
            </a:r>
            <a:r>
              <a:rPr lang="sv-SE">
                <a:solidFill>
                  <a:srgbClr val="000000"/>
                </a:solidFill>
                <a:latin typeface="Monaco" charset="0"/>
              </a:rPr>
              <a:t>,</a:t>
            </a:r>
          </a:p>
          <a:p>
            <a:pPr marL="0" indent="0">
              <a:buFont typeface="Wingdings" charset="0"/>
              <a:buNone/>
            </a:pPr>
            <a:r>
              <a:rPr lang="sv-SE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sv-SE">
                <a:solidFill>
                  <a:srgbClr val="2A00FF"/>
                </a:solidFill>
                <a:latin typeface="Monaco" charset="0"/>
              </a:rPr>
              <a:t>"ignore_me"</a:t>
            </a:r>
            <a:r>
              <a:rPr lang="sv-SE">
                <a:solidFill>
                  <a:srgbClr val="000000"/>
                </a:solidFill>
                <a:latin typeface="Monaco" charset="0"/>
              </a:rPr>
              <a:t>: </a:t>
            </a:r>
            <a:r>
              <a:rPr lang="sv-SE">
                <a:solidFill>
                  <a:srgbClr val="2A00FF"/>
                </a:solidFill>
                <a:latin typeface="Monaco" charset="0"/>
              </a:rPr>
              <a:t>"=test"</a:t>
            </a:r>
          </a:p>
          <a:p>
            <a:pPr marL="0" indent="0">
              <a:buFont typeface="Wingdings" charset="0"/>
              <a:buNone/>
            </a:pPr>
            <a:r>
              <a:rPr lang="sv-SE">
                <a:solidFill>
                  <a:srgbClr val="000000"/>
                </a:solidFill>
                <a:latin typeface="Monaco" charset="0"/>
              </a:rPr>
              <a:t>}</a:t>
            </a:r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959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1" y="305991"/>
            <a:ext cx="8537575" cy="27979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CSRF Protection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66938" y="775097"/>
            <a:ext cx="18466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sz="2000" dirty="0" err="1">
              <a:solidFill>
                <a:srgbClr val="333333"/>
              </a:solidFill>
              <a:latin typeface="+mn-lt"/>
              <a:ea typeface="+mn-ea"/>
            </a:endParaRPr>
          </a:p>
        </p:txBody>
      </p:sp>
      <p:grpSp>
        <p:nvGrpSpPr>
          <p:cNvPr id="164867" name="Group 7"/>
          <p:cNvGrpSpPr>
            <a:grpSpLocks/>
          </p:cNvGrpSpPr>
          <p:nvPr/>
        </p:nvGrpSpPr>
        <p:grpSpPr bwMode="auto">
          <a:xfrm>
            <a:off x="1176339" y="1529954"/>
            <a:ext cx="6791325" cy="1714500"/>
            <a:chOff x="1032941" y="2040466"/>
            <a:chExt cx="6790258" cy="2286001"/>
          </a:xfrm>
        </p:grpSpPr>
        <p:sp>
          <p:nvSpPr>
            <p:cNvPr id="164868" name="TextBox 8"/>
            <p:cNvSpPr txBox="1">
              <a:spLocks noChangeArrowheads="1"/>
            </p:cNvSpPr>
            <p:nvPr/>
          </p:nvSpPr>
          <p:spPr bwMode="white">
            <a:xfrm>
              <a:off x="1032941" y="2040466"/>
              <a:ext cx="636362" cy="855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0">
                  <a:solidFill>
                    <a:srgbClr val="6DB33F"/>
                  </a:solidFill>
                </a:rPr>
                <a:t>“</a:t>
              </a:r>
            </a:p>
          </p:txBody>
        </p:sp>
        <p:sp>
          <p:nvSpPr>
            <p:cNvPr id="164869" name="TextBox 11"/>
            <p:cNvSpPr txBox="1">
              <a:spLocks noChangeArrowheads="1"/>
            </p:cNvSpPr>
            <p:nvPr/>
          </p:nvSpPr>
          <p:spPr bwMode="white">
            <a:xfrm>
              <a:off x="1576165" y="2559785"/>
              <a:ext cx="6247034" cy="1766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Aft>
                  <a:spcPts val="1350"/>
                </a:spcAft>
              </a:pPr>
              <a:r>
                <a:rPr lang="en-US" sz="3200">
                  <a:solidFill>
                    <a:srgbClr val="4D4D4D"/>
                  </a:solidFill>
                </a:rPr>
                <a:t>… but my application is stateless</a:t>
              </a:r>
            </a:p>
            <a:p>
              <a:pPr eaLnBrk="1" hangingPunct="1"/>
              <a:endParaRPr lang="en-US" sz="1800" i="1">
                <a:solidFill>
                  <a:srgbClr val="4D4D4D"/>
                </a:solidFill>
              </a:endParaRPr>
            </a:p>
            <a:p>
              <a:pPr eaLnBrk="1" hangingPunct="1"/>
              <a:endParaRPr lang="en-US">
                <a:solidFill>
                  <a:srgbClr val="4D4D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689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0"/>
          <p:cNvSpPr>
            <a:spLocks noGrp="1" noChangeArrowheads="1"/>
          </p:cNvSpPr>
          <p:nvPr>
            <p:ph type="title"/>
          </p:nvPr>
        </p:nvSpPr>
        <p:spPr>
          <a:xfrm>
            <a:off x="304801" y="305991"/>
            <a:ext cx="8537575" cy="27979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CSRF Protection</a:t>
            </a: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996950"/>
            <a:ext cx="750570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64103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RFC-</a:t>
            </a:r>
            <a:r>
              <a:rPr lang="en-US" dirty="0" smtClean="0"/>
              <a:t>2616 on Sensitive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66258" y="775607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2000" dirty="0" err="1" smtClean="0">
              <a:solidFill>
                <a:srgbClr val="333333"/>
              </a:solidFill>
              <a:latin typeface="+mn-lt"/>
              <a:ea typeface="+mn-e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76880" y="979134"/>
            <a:ext cx="6790258" cy="1714501"/>
            <a:chOff x="1032941" y="2040466"/>
            <a:chExt cx="6790258" cy="2286001"/>
          </a:xfrm>
        </p:grpSpPr>
        <p:sp>
          <p:nvSpPr>
            <p:cNvPr id="9" name="TextBox 8"/>
            <p:cNvSpPr txBox="1"/>
            <p:nvPr/>
          </p:nvSpPr>
          <p:spPr bwMode="white">
            <a:xfrm>
              <a:off x="1032941" y="2040466"/>
              <a:ext cx="636362" cy="85513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2000" dirty="0" smtClean="0">
                  <a:solidFill>
                    <a:srgbClr val="6DB33F"/>
                  </a:solidFill>
                </a:rPr>
                <a:t>“</a:t>
              </a:r>
              <a:endParaRPr lang="en-US" sz="12000" dirty="0">
                <a:solidFill>
                  <a:srgbClr val="6DB33F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 bwMode="white">
            <a:xfrm>
              <a:off x="1576165" y="2559785"/>
              <a:ext cx="6247034" cy="176668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>
                <a:spcAft>
                  <a:spcPts val="1344"/>
                </a:spcAft>
              </a:pPr>
              <a:r>
                <a:rPr lang="en-US" sz="2800" dirty="0">
                  <a:solidFill>
                    <a:srgbClr val="4D4D4D"/>
                  </a:solidFill>
                </a:rPr>
                <a:t>Authors of services which use the HTTP protocol SHOULD NOT use GET based forms for the submission of sensitive data, </a:t>
              </a:r>
              <a:r>
                <a:rPr lang="en-US" sz="2800" dirty="0" smtClean="0">
                  <a:solidFill>
                    <a:srgbClr val="4D4D4D"/>
                  </a:solidFill>
                </a:rPr>
                <a:t>…</a:t>
              </a:r>
            </a:p>
            <a:p>
              <a:pPr algn="l"/>
              <a:r>
                <a:rPr lang="en-US" sz="1800" i="1" dirty="0">
                  <a:solidFill>
                    <a:srgbClr val="4D4D4D"/>
                  </a:solidFill>
                </a:rPr>
                <a:t>RFC-</a:t>
              </a:r>
              <a:r>
                <a:rPr lang="en-US" sz="1800" i="1" dirty="0" smtClean="0">
                  <a:solidFill>
                    <a:srgbClr val="4D4D4D"/>
                  </a:solidFill>
                </a:rPr>
                <a:t>2616 on Sensitive Data</a:t>
              </a:r>
            </a:p>
            <a:p>
              <a:pPr algn="l"/>
              <a:endParaRPr lang="en-US" dirty="0">
                <a:solidFill>
                  <a:srgbClr val="4D4D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28433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1" y="305991"/>
            <a:ext cx="8537575" cy="27979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CSRF Protection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66938" y="775097"/>
            <a:ext cx="18466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sz="2000" dirty="0" err="1">
              <a:solidFill>
                <a:srgbClr val="333333"/>
              </a:solidFill>
              <a:latin typeface="+mn-lt"/>
              <a:ea typeface="+mn-ea"/>
            </a:endParaRPr>
          </a:p>
        </p:txBody>
      </p:sp>
      <p:grpSp>
        <p:nvGrpSpPr>
          <p:cNvPr id="168963" name="Group 7"/>
          <p:cNvGrpSpPr>
            <a:grpSpLocks/>
          </p:cNvGrpSpPr>
          <p:nvPr/>
        </p:nvGrpSpPr>
        <p:grpSpPr bwMode="auto">
          <a:xfrm>
            <a:off x="1176339" y="1529954"/>
            <a:ext cx="6791325" cy="1714500"/>
            <a:chOff x="1032941" y="2040466"/>
            <a:chExt cx="6790258" cy="2286001"/>
          </a:xfrm>
        </p:grpSpPr>
        <p:sp>
          <p:nvSpPr>
            <p:cNvPr id="168964" name="TextBox 8"/>
            <p:cNvSpPr txBox="1">
              <a:spLocks noChangeArrowheads="1"/>
            </p:cNvSpPr>
            <p:nvPr/>
          </p:nvSpPr>
          <p:spPr bwMode="white">
            <a:xfrm>
              <a:off x="1032941" y="2040466"/>
              <a:ext cx="636362" cy="855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0">
                  <a:solidFill>
                    <a:srgbClr val="6DB33F"/>
                  </a:solidFill>
                </a:rPr>
                <a:t>“</a:t>
              </a:r>
            </a:p>
          </p:txBody>
        </p:sp>
        <p:sp>
          <p:nvSpPr>
            <p:cNvPr id="168965" name="TextBox 11"/>
            <p:cNvSpPr txBox="1">
              <a:spLocks noChangeArrowheads="1"/>
            </p:cNvSpPr>
            <p:nvPr/>
          </p:nvSpPr>
          <p:spPr bwMode="white">
            <a:xfrm>
              <a:off x="1576165" y="2559785"/>
              <a:ext cx="6247034" cy="1766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5D3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Aft>
                  <a:spcPts val="1350"/>
                </a:spcAft>
              </a:pPr>
              <a:r>
                <a:rPr lang="en-US" sz="3200">
                  <a:solidFill>
                    <a:srgbClr val="4D4D4D"/>
                  </a:solidFill>
                </a:rPr>
                <a:t>…and I use a custom header for authentication and ignore cookies</a:t>
              </a:r>
            </a:p>
            <a:p>
              <a:pPr eaLnBrk="1" hangingPunct="1"/>
              <a:endParaRPr lang="en-US" sz="1800" i="1">
                <a:solidFill>
                  <a:srgbClr val="4D4D4D"/>
                </a:solidFill>
              </a:endParaRPr>
            </a:p>
            <a:p>
              <a:pPr eaLnBrk="1" hangingPunct="1"/>
              <a:endParaRPr lang="en-US">
                <a:solidFill>
                  <a:srgbClr val="4D4D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0"/>
          <p:cNvSpPr>
            <a:spLocks noGrp="1" noChangeArrowheads="1"/>
          </p:cNvSpPr>
          <p:nvPr>
            <p:ph type="title"/>
          </p:nvPr>
        </p:nvSpPr>
        <p:spPr>
          <a:xfrm>
            <a:off x="304801" y="305991"/>
            <a:ext cx="8537575" cy="27979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CSRF Protection</a:t>
            </a:r>
          </a:p>
        </p:txBody>
      </p:sp>
      <p:sp>
        <p:nvSpPr>
          <p:cNvPr id="171010" name="Rectangle 11"/>
          <p:cNvSpPr>
            <a:spLocks noGrp="1" noChangeArrowheads="1"/>
          </p:cNvSpPr>
          <p:nvPr>
            <p:ph sz="quarter" idx="10"/>
          </p:nvPr>
        </p:nvSpPr>
        <p:spPr>
          <a:xfrm>
            <a:off x="304801" y="800100"/>
            <a:ext cx="8634413" cy="3663554"/>
          </a:xfrm>
          <a:ln>
            <a:solidFill>
              <a:schemeClr val="bg2"/>
            </a:solidFill>
            <a:miter lim="800000"/>
            <a:headEnd/>
            <a:tailEnd/>
          </a:ln>
        </p:spPr>
        <p:txBody>
          <a:bodyPr lIns="182880" tIns="137160" rIns="91440" bIns="91440"/>
          <a:lstStyle/>
          <a:p>
            <a:r>
              <a:rPr lang="en-US" sz="2800">
                <a:latin typeface="Arial" charset="0"/>
              </a:rPr>
              <a:t>Use proper HTTP Verbs</a:t>
            </a:r>
            <a:br>
              <a:rPr lang="en-US" sz="2800">
                <a:latin typeface="Arial" charset="0"/>
              </a:rPr>
            </a:br>
            <a:endParaRPr lang="en-US" sz="2800">
              <a:latin typeface="Arial" charset="0"/>
            </a:endParaRPr>
          </a:p>
          <a:p>
            <a:r>
              <a:rPr lang="en-US" sz="2800">
                <a:latin typeface="Arial" charset="0"/>
              </a:rPr>
              <a:t>Configure CSRF Protection</a:t>
            </a:r>
            <a:br>
              <a:rPr lang="en-US" sz="2800">
                <a:latin typeface="Arial" charset="0"/>
              </a:rPr>
            </a:br>
            <a:endParaRPr lang="en-US" sz="2800">
              <a:latin typeface="Arial" charset="0"/>
            </a:endParaRPr>
          </a:p>
          <a:p>
            <a:r>
              <a:rPr lang="en-US" sz="2800">
                <a:latin typeface="Arial" charset="0"/>
              </a:rPr>
              <a:t>Include the CSRF Token</a:t>
            </a:r>
          </a:p>
        </p:txBody>
      </p:sp>
    </p:spTree>
    <p:extLst>
      <p:ext uri="{BB962C8B-B14F-4D97-AF65-F5344CB8AC3E}">
        <p14:creationId xmlns:p14="http://schemas.microsoft.com/office/powerpoint/2010/main" val="40027231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0"/>
          <p:cNvSpPr>
            <a:spLocks noGrp="1" noChangeArrowheads="1"/>
          </p:cNvSpPr>
          <p:nvPr>
            <p:ph type="title"/>
          </p:nvPr>
        </p:nvSpPr>
        <p:spPr>
          <a:xfrm>
            <a:off x="304801" y="305991"/>
            <a:ext cx="8537575" cy="27979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Including the CSRF Token</a:t>
            </a:r>
            <a:endParaRPr lang="en-US" dirty="0" smtClean="0"/>
          </a:p>
        </p:txBody>
      </p:sp>
      <p:sp>
        <p:nvSpPr>
          <p:cNvPr id="162818" name="Rectangle 11"/>
          <p:cNvSpPr>
            <a:spLocks noGrp="1" noChangeArrowheads="1"/>
          </p:cNvSpPr>
          <p:nvPr>
            <p:ph sz="quarter" idx="10"/>
          </p:nvPr>
        </p:nvSpPr>
        <p:spPr>
          <a:xfrm>
            <a:off x="304801" y="800100"/>
            <a:ext cx="8634413" cy="3663554"/>
          </a:xfrm>
          <a:ln>
            <a:solidFill>
              <a:schemeClr val="bg2"/>
            </a:solidFill>
            <a:miter lim="800000"/>
            <a:headEnd/>
            <a:tailEnd/>
          </a:ln>
        </p:spPr>
        <p:txBody>
          <a:bodyPr lIns="182880" tIns="137160" rIns="91440" bIns="91440"/>
          <a:lstStyle/>
          <a:p>
            <a:endParaRPr lang="en-US" dirty="0">
              <a:latin typeface="Monaco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646464"/>
                </a:solidFill>
                <a:latin typeface="Monaco"/>
              </a:rPr>
              <a:t>@</a:t>
            </a:r>
            <a:r>
              <a:rPr lang="en-US" dirty="0" err="1">
                <a:solidFill>
                  <a:srgbClr val="646464"/>
                </a:solidFill>
                <a:latin typeface="Monaco"/>
              </a:rPr>
              <a:t>RequestMapping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/>
              </a:rPr>
              <a:t>"/</a:t>
            </a:r>
            <a:r>
              <a:rPr lang="en-US" dirty="0" err="1" smtClean="0">
                <a:solidFill>
                  <a:srgbClr val="2A00FF"/>
                </a:solidFill>
                <a:latin typeface="Monaco"/>
              </a:rPr>
              <a:t>csrf</a:t>
            </a:r>
            <a:r>
              <a:rPr lang="en-US" dirty="0" smtClean="0">
                <a:solidFill>
                  <a:srgbClr val="2A00FF"/>
                </a:solidFill>
                <a:latin typeface="Monaco"/>
              </a:rPr>
              <a:t>”</a:t>
            </a:r>
            <a:r>
              <a:rPr lang="en-US" dirty="0" smtClean="0">
                <a:solidFill>
                  <a:srgbClr val="000000"/>
                </a:solidFill>
                <a:latin typeface="Monaco"/>
              </a:rPr>
              <a:t>)</a:t>
            </a:r>
            <a:br>
              <a:rPr lang="en-US" dirty="0" smtClean="0">
                <a:solidFill>
                  <a:srgbClr val="000000"/>
                </a:solidFill>
                <a:latin typeface="Monaco"/>
              </a:rPr>
            </a:br>
            <a:r>
              <a:rPr lang="en-US" dirty="0" smtClean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CsrfToken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csrf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CsrfToken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dirty="0">
                <a:solidFill>
                  <a:srgbClr val="6A3E3E"/>
                </a:solidFill>
                <a:latin typeface="Monaco"/>
              </a:rPr>
              <a:t>token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) {</a:t>
            </a:r>
          </a:p>
          <a:p>
            <a:pPr marL="0" indent="0">
              <a:buNone/>
            </a:pPr>
            <a:r>
              <a:rPr lang="nb-NO" dirty="0">
                <a:solidFill>
                  <a:srgbClr val="000000"/>
                </a:solidFill>
                <a:latin typeface="Monaco"/>
              </a:rPr>
              <a:t>    </a:t>
            </a:r>
            <a:r>
              <a:rPr lang="nb-NO" dirty="0" err="1" smtClean="0">
                <a:solidFill>
                  <a:srgbClr val="7F0055"/>
                </a:solidFill>
                <a:latin typeface="Monaco"/>
              </a:rPr>
              <a:t>return</a:t>
            </a:r>
            <a:r>
              <a:rPr lang="nb-NO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nb-NO" dirty="0">
                <a:solidFill>
                  <a:srgbClr val="6A3E3E"/>
                </a:solidFill>
                <a:latin typeface="Monaco"/>
              </a:rPr>
              <a:t>token</a:t>
            </a:r>
            <a:r>
              <a:rPr lang="nb-NO" dirty="0">
                <a:solidFill>
                  <a:srgbClr val="000000"/>
                </a:solidFill>
                <a:latin typeface="Monaco"/>
              </a:rPr>
              <a:t>;</a:t>
            </a:r>
          </a:p>
          <a:p>
            <a:pPr marL="0" indent="0">
              <a:buNone/>
            </a:pPr>
            <a:r>
              <a:rPr lang="nb-NO" dirty="0" smtClean="0">
                <a:solidFill>
                  <a:srgbClr val="000000"/>
                </a:solidFill>
                <a:latin typeface="Monaco"/>
              </a:rPr>
              <a:t>}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2496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621632"/>
            <a:ext cx="8540750" cy="931069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Security HTTP Response Headers</a:t>
            </a:r>
          </a:p>
        </p:txBody>
      </p:sp>
      <p:sp>
        <p:nvSpPr>
          <p:cNvPr id="18125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00038" y="2614612"/>
            <a:ext cx="8540750" cy="471488"/>
          </a:xfrm>
        </p:spPr>
        <p:txBody>
          <a:bodyPr/>
          <a:lstStyle/>
          <a:p>
            <a:pPr>
              <a:spcBef>
                <a:spcPct val="0"/>
              </a:spcBef>
              <a:buFont typeface="Arial" charset="0"/>
              <a:buNone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3440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09850"/>
            <a:ext cx="2105025" cy="192881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Click Jacking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8329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1228725"/>
            <a:ext cx="8537575" cy="4572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SPRING SECURITY</a:t>
            </a:r>
          </a:p>
        </p:txBody>
      </p:sp>
      <p:pic>
        <p:nvPicPr>
          <p:cNvPr id="183299" name="Picture 13" descr="C:\Users\sdunn\Documents\Pivotal\brand\logo\project icons\spring-secur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1" y="2283619"/>
            <a:ext cx="1573213" cy="1179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53958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0"/>
          <p:cNvSpPr>
            <a:spLocks noGrp="1" noChangeArrowheads="1"/>
          </p:cNvSpPr>
          <p:nvPr>
            <p:ph type="title"/>
          </p:nvPr>
        </p:nvSpPr>
        <p:spPr>
          <a:xfrm>
            <a:off x="304801" y="305991"/>
            <a:ext cx="8537575" cy="27979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Security HTTP Response Headers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20" y="961967"/>
            <a:ext cx="31877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79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0"/>
          <p:cNvSpPr>
            <a:spLocks noGrp="1" noChangeArrowheads="1"/>
          </p:cNvSpPr>
          <p:nvPr>
            <p:ph type="title"/>
          </p:nvPr>
        </p:nvSpPr>
        <p:spPr>
          <a:xfrm>
            <a:off x="304801" y="305991"/>
            <a:ext cx="8537575" cy="27979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Security HTTP Response Headers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1" y="717443"/>
            <a:ext cx="32258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422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0"/>
          <p:cNvSpPr>
            <a:spLocks noGrp="1" noChangeArrowheads="1"/>
          </p:cNvSpPr>
          <p:nvPr>
            <p:ph type="title"/>
          </p:nvPr>
        </p:nvSpPr>
        <p:spPr>
          <a:xfrm>
            <a:off x="304801" y="305991"/>
            <a:ext cx="8537575" cy="27979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Security HTTP Response Headers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808038"/>
            <a:ext cx="85693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263525" y="2936875"/>
            <a:ext cx="3200400" cy="328613"/>
          </a:xfrm>
          <a:prstGeom prst="rect">
            <a:avLst/>
          </a:prstGeom>
          <a:noFill/>
          <a:ln w="19050">
            <a:solidFill>
              <a:schemeClr val="accent6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>
              <a:defRPr/>
            </a:pPr>
            <a:endParaRPr lang="en-US" sz="1800" dirty="0" err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5994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sdunn\Documents\Pivotal Open Source\Spring\presentation\assets\Logo_SpringByPivotal_Stacked_Lar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396" y="890422"/>
            <a:ext cx="3213306" cy="104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More.  Stay Connected.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0" y="2146853"/>
            <a:ext cx="4257675" cy="2305878"/>
          </a:xfrm>
        </p:spPr>
        <p:txBody>
          <a:bodyPr/>
          <a:lstStyle/>
          <a:p>
            <a:r>
              <a:rPr lang="en-US" dirty="0" smtClean="0"/>
              <a:t>Use TLS</a:t>
            </a:r>
            <a:endParaRPr lang="en-US" dirty="0"/>
          </a:p>
          <a:p>
            <a:r>
              <a:rPr lang="en-US" dirty="0" smtClean="0"/>
              <a:t>Authentication Should Have State</a:t>
            </a:r>
            <a:endParaRPr lang="en-US" dirty="0"/>
          </a:p>
          <a:p>
            <a:r>
              <a:rPr lang="en-US" dirty="0" smtClean="0"/>
              <a:t>Use Proper Authorization</a:t>
            </a:r>
            <a:endParaRPr lang="en-US" dirty="0"/>
          </a:p>
          <a:p>
            <a:r>
              <a:rPr lang="en-US" dirty="0" smtClean="0"/>
              <a:t>Use a Framework Because Individuals Cannot Provide Good Security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88509" y="2100287"/>
            <a:ext cx="395386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Twitter: </a:t>
            </a:r>
            <a:r>
              <a:rPr lang="en-US" sz="1800" b="1" kern="0" dirty="0" smtClean="0">
                <a:solidFill>
                  <a:srgbClr val="333333"/>
                </a:solidFill>
                <a:latin typeface="Arial" pitchFamily="34" charset="0"/>
                <a:ea typeface="+mn-ea"/>
              </a:rPr>
              <a:t>@</a:t>
            </a:r>
            <a:r>
              <a:rPr lang="en-US" sz="1800" b="1" kern="0" dirty="0" err="1" smtClean="0">
                <a:solidFill>
                  <a:srgbClr val="333333"/>
                </a:solidFill>
                <a:latin typeface="Arial" pitchFamily="34" charset="0"/>
                <a:ea typeface="+mn-ea"/>
              </a:rPr>
              <a:t>rob_winch</a:t>
            </a:r>
            <a:endParaRPr lang="en-US" sz="1800" b="1" kern="0" dirty="0">
              <a:solidFill>
                <a:srgbClr val="FF0000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YouTube: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spring.io/video</a:t>
            </a: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LinkedIn: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linkedin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Google Plus: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gplus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08361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303213" y="278235"/>
            <a:ext cx="8537575" cy="279239"/>
          </a:xfrm>
        </p:spPr>
        <p:txBody>
          <a:bodyPr/>
          <a:lstStyle/>
          <a:p>
            <a:r>
              <a:rPr lang="en-US" dirty="0" err="1" smtClean="0"/>
              <a:t>Futurama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932978" y="-758217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2000" dirty="0" err="1" smtClean="0">
              <a:solidFill>
                <a:srgbClr val="333333"/>
              </a:solidFill>
              <a:latin typeface="+mn-lt"/>
              <a:ea typeface="+mn-e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422800" y="1621599"/>
            <a:ext cx="6790258" cy="1714501"/>
            <a:chOff x="1032941" y="2040466"/>
            <a:chExt cx="6790258" cy="2286001"/>
          </a:xfrm>
        </p:grpSpPr>
        <p:sp>
          <p:nvSpPr>
            <p:cNvPr id="9" name="TextBox 8"/>
            <p:cNvSpPr txBox="1"/>
            <p:nvPr/>
          </p:nvSpPr>
          <p:spPr bwMode="white">
            <a:xfrm>
              <a:off x="1032941" y="2040466"/>
              <a:ext cx="636362" cy="85513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2000" dirty="0" smtClean="0">
                  <a:solidFill>
                    <a:srgbClr val="6DB33F"/>
                  </a:solidFill>
                </a:rPr>
                <a:t>“</a:t>
              </a:r>
              <a:endParaRPr lang="en-US" sz="12000" dirty="0">
                <a:solidFill>
                  <a:srgbClr val="6DB33F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 bwMode="white">
            <a:xfrm>
              <a:off x="1576165" y="2559785"/>
              <a:ext cx="6247034" cy="176668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>
                <a:spcAft>
                  <a:spcPts val="1344"/>
                </a:spcAft>
              </a:pPr>
              <a:r>
                <a:rPr lang="en-US" sz="2800" dirty="0" smtClean="0">
                  <a:solidFill>
                    <a:srgbClr val="4D4D4D"/>
                  </a:solidFill>
                </a:rPr>
                <a:t>If someone programmed you to jump off a bridge, would you do it?</a:t>
              </a:r>
            </a:p>
            <a:p>
              <a:pPr algn="l"/>
              <a:r>
                <a:rPr lang="en-US" sz="1800" i="1" dirty="0" smtClean="0">
                  <a:solidFill>
                    <a:srgbClr val="4D4D4D"/>
                  </a:solidFill>
                </a:rPr>
                <a:t>Fry</a:t>
              </a:r>
            </a:p>
            <a:p>
              <a:pPr algn="l"/>
              <a:endParaRPr lang="en-US" dirty="0">
                <a:solidFill>
                  <a:srgbClr val="4D4D4D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1162307"/>
            <a:ext cx="2024253" cy="253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264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32978" y="-758217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2000" dirty="0" err="1" smtClean="0">
              <a:solidFill>
                <a:srgbClr val="333333"/>
              </a:solidFill>
              <a:latin typeface="+mn-lt"/>
              <a:ea typeface="+mn-ea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754894" y="1670704"/>
            <a:ext cx="6790258" cy="1714501"/>
            <a:chOff x="1032941" y="2040466"/>
            <a:chExt cx="6790258" cy="2286001"/>
          </a:xfrm>
        </p:grpSpPr>
        <p:sp>
          <p:nvSpPr>
            <p:cNvPr id="11" name="TextBox 10"/>
            <p:cNvSpPr txBox="1"/>
            <p:nvPr/>
          </p:nvSpPr>
          <p:spPr bwMode="white">
            <a:xfrm>
              <a:off x="1032941" y="2040466"/>
              <a:ext cx="636362" cy="85513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2000" dirty="0" smtClean="0">
                  <a:solidFill>
                    <a:srgbClr val="6DB33F"/>
                  </a:solidFill>
                </a:rPr>
                <a:t>“</a:t>
              </a:r>
              <a:endParaRPr lang="en-US" sz="12000" dirty="0">
                <a:solidFill>
                  <a:srgbClr val="6DB33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 bwMode="white">
            <a:xfrm>
              <a:off x="1576165" y="2559785"/>
              <a:ext cx="6247034" cy="176668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>
                <a:spcAft>
                  <a:spcPts val="1344"/>
                </a:spcAft>
              </a:pPr>
              <a:r>
                <a:rPr lang="en-US" sz="2800" dirty="0" smtClean="0">
                  <a:solidFill>
                    <a:srgbClr val="4D4D4D"/>
                  </a:solidFill>
                </a:rPr>
                <a:t>I’ll have to check my program. Yep!</a:t>
              </a:r>
            </a:p>
            <a:p>
              <a:pPr algn="l"/>
              <a:r>
                <a:rPr lang="en-US" sz="1800" i="1" dirty="0" smtClean="0">
                  <a:solidFill>
                    <a:srgbClr val="4D4D4D"/>
                  </a:solidFill>
                </a:rPr>
                <a:t>Bender</a:t>
              </a:r>
            </a:p>
            <a:p>
              <a:pPr algn="l"/>
              <a:endParaRPr lang="en-US" dirty="0">
                <a:solidFill>
                  <a:srgbClr val="4D4D4D"/>
                </a:solidFill>
              </a:endParaRPr>
            </a:p>
          </p:txBody>
        </p:sp>
      </p:grp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303213" y="278235"/>
            <a:ext cx="8537575" cy="279239"/>
          </a:xfrm>
        </p:spPr>
        <p:txBody>
          <a:bodyPr/>
          <a:lstStyle/>
          <a:p>
            <a:r>
              <a:rPr lang="en-US" dirty="0" err="1" smtClean="0"/>
              <a:t>Futurama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85" y="1090410"/>
            <a:ext cx="2316480" cy="248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989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3_SpringTMLT">
  <a:themeElements>
    <a:clrScheme name="SpringSource">
      <a:dk1>
        <a:srgbClr val="333333"/>
      </a:dk1>
      <a:lt1>
        <a:srgbClr val="FFFFFF"/>
      </a:lt1>
      <a:dk2>
        <a:srgbClr val="333333"/>
      </a:dk2>
      <a:lt2>
        <a:srgbClr val="F1F1F1"/>
      </a:lt2>
      <a:accent1>
        <a:srgbClr val="387C2C"/>
      </a:accent1>
      <a:accent2>
        <a:srgbClr val="6DB33F"/>
      </a:accent2>
      <a:accent3>
        <a:srgbClr val="C2CD23"/>
      </a:accent3>
      <a:accent4>
        <a:srgbClr val="717074"/>
      </a:accent4>
      <a:accent5>
        <a:srgbClr val="EDE7DE"/>
      </a:accent5>
      <a:accent6>
        <a:srgbClr val="D9541E"/>
      </a:accent6>
      <a:hlink>
        <a:srgbClr val="0095D3"/>
      </a:hlink>
      <a:folHlink>
        <a:srgbClr val="0095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accent3"/>
          </a:solidFill>
          <a:round/>
          <a:headEnd/>
          <a:tailEnd/>
        </a:ln>
      </a:spPr>
      <a:bodyPr wrap="none" lIns="0" tIns="0" rIns="0" bIns="0" rtlCol="0" anchor="ctr"/>
      <a:lstStyle>
        <a:defPPr marL="0" marR="0" indent="0" algn="ctr" defTabSz="914400" eaLnBrk="1" latinLnBrk="0" hangingPunct="1">
          <a:lnSpc>
            <a:spcPct val="100000"/>
          </a:lnSpc>
          <a:buClrTx/>
          <a:buSzTx/>
          <a:buFontTx/>
          <a:buNone/>
          <a:tabLst/>
          <a:defRPr sz="1800" dirty="0" err="1" smtClean="0">
            <a:solidFill>
              <a:srgbClr val="FFFFFF"/>
            </a:solidFill>
          </a:defRPr>
        </a:defPPr>
      </a:lstStyle>
    </a:spDef>
    <a:lnDef>
      <a:spPr bwMode="auto">
        <a:solidFill>
          <a:srgbClr val="0095D3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2000" dirty="0" err="1" smtClean="0">
            <a:solidFill>
              <a:srgbClr val="333333"/>
            </a:solidFill>
            <a:latin typeface="+mn-lt"/>
            <a:ea typeface="+mn-ea"/>
          </a:defRPr>
        </a:defPPr>
      </a:lstStyle>
    </a:txDef>
  </a:objectDefaults>
  <a:extraClrSchemeLst>
    <a:extraClrScheme>
      <a:clrScheme name="VMware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279c20c3caf3300dae6b438536eb8c56">
  <xsd:schema xmlns:xsd="http://www.w3.org/2001/XMLSchema" xmlns:p="http://schemas.microsoft.com/office/2006/metadata/properties" targetNamespace="http://schemas.microsoft.com/office/2006/metadata/properties" ma:root="true" ma:fieldsID="0d2e1ca116041f9e11471c52c4c9d60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7A61FAB0-D7D8-4412-BE27-ABE5C798C804}">
  <ds:schemaRefs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1E83170-4845-4026-964D-7D3E0FFF79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BFC788-216A-4C9F-9864-33AC5577E3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22697</TotalTime>
  <Words>2252</Words>
  <Application>Microsoft Macintosh PowerPoint</Application>
  <PresentationFormat>On-screen Show (16:9)</PresentationFormat>
  <Paragraphs>407</Paragraphs>
  <Slides>78</Slides>
  <Notes>66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3_SpringTMLT</vt:lpstr>
      <vt:lpstr>The State of Securing RESTful APIs with Spring</vt:lpstr>
      <vt:lpstr>Agenda</vt:lpstr>
      <vt:lpstr>PowerPoint Presentation</vt:lpstr>
      <vt:lpstr>PowerPoint Presentation</vt:lpstr>
      <vt:lpstr>Authentication</vt:lpstr>
      <vt:lpstr>Naïve approach…</vt:lpstr>
      <vt:lpstr>RFC-2616 on Sensitive Data</vt:lpstr>
      <vt:lpstr>Futurama</vt:lpstr>
      <vt:lpstr>Futurama</vt:lpstr>
      <vt:lpstr>Futurama</vt:lpstr>
      <vt:lpstr>Basic Authentication</vt:lpstr>
      <vt:lpstr>Basic Authentication</vt:lpstr>
      <vt:lpstr>Digest Authentication</vt:lpstr>
      <vt:lpstr>Digest Authentication</vt:lpstr>
      <vt:lpstr>Digest Authentication</vt:lpstr>
      <vt:lpstr>Authentication</vt:lpstr>
      <vt:lpstr>Transport Layer Security (TLS)</vt:lpstr>
      <vt:lpstr>Confidence in TLS</vt:lpstr>
      <vt:lpstr>TLS / SSL Performance</vt:lpstr>
      <vt:lpstr>PowerPoint Presentation</vt:lpstr>
      <vt:lpstr>PowerPoint Presentation</vt:lpstr>
      <vt:lpstr>PowerPoint Presentation</vt:lpstr>
      <vt:lpstr>Optimizing TLS / SSL</vt:lpstr>
      <vt:lpstr>Optimizing TLS / SSL</vt:lpstr>
      <vt:lpstr>HTTP Basic over TLS?</vt:lpstr>
      <vt:lpstr>Introduce Session</vt:lpstr>
      <vt:lpstr>Encrypting the Session</vt:lpstr>
      <vt:lpstr>PowerPoint Presentation</vt:lpstr>
      <vt:lpstr>Introduce Session</vt:lpstr>
      <vt:lpstr>Encryption Is Not Signing</vt:lpstr>
      <vt:lpstr>Spring Session</vt:lpstr>
      <vt:lpstr>Introduce Session State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Customizing the Cookie</vt:lpstr>
      <vt:lpstr>Spring Session</vt:lpstr>
      <vt:lpstr>Register Filter with Java Config</vt:lpstr>
      <vt:lpstr>Register Filter with XML</vt:lpstr>
      <vt:lpstr>PowerPoint Presentation</vt:lpstr>
      <vt:lpstr>SessionRepositoryFilter</vt:lpstr>
      <vt:lpstr>SessionRepositoryRequestWrapper</vt:lpstr>
      <vt:lpstr>Authentication</vt:lpstr>
      <vt:lpstr>OAuth 2.0 Addresses</vt:lpstr>
      <vt:lpstr>OAuth 2.0</vt:lpstr>
      <vt:lpstr>PowerPoint Presentation</vt:lpstr>
      <vt:lpstr>Authorization</vt:lpstr>
      <vt:lpstr>PowerPoint Presentation</vt:lpstr>
      <vt:lpstr>Authorization</vt:lpstr>
      <vt:lpstr>Authorization</vt:lpstr>
      <vt:lpstr>Permissions</vt:lpstr>
      <vt:lpstr>Permissions</vt:lpstr>
      <vt:lpstr>PowerPoint Presentation</vt:lpstr>
      <vt:lpstr>Queries?</vt:lpstr>
      <vt:lpstr>Queries?</vt:lpstr>
      <vt:lpstr>Future Work?</vt:lpstr>
      <vt:lpstr>CSRF Protection</vt:lpstr>
      <vt:lpstr>CSRF Protection</vt:lpstr>
      <vt:lpstr>CSRF Protection</vt:lpstr>
      <vt:lpstr>CSRF Protection</vt:lpstr>
      <vt:lpstr>CSRF Protection</vt:lpstr>
      <vt:lpstr>CSRF Protection</vt:lpstr>
      <vt:lpstr>CSRF Protection</vt:lpstr>
      <vt:lpstr>CSRF Protection</vt:lpstr>
      <vt:lpstr>CSRF Protection</vt:lpstr>
      <vt:lpstr>CSRF Protection</vt:lpstr>
      <vt:lpstr>CSRF Protection</vt:lpstr>
      <vt:lpstr>CSRF Protection</vt:lpstr>
      <vt:lpstr>CSRF Protection</vt:lpstr>
      <vt:lpstr>Including the CSRF Token</vt:lpstr>
      <vt:lpstr>Security HTTP Response Headers</vt:lpstr>
      <vt:lpstr>Click Jacking</vt:lpstr>
      <vt:lpstr>Security HTTP Response Headers</vt:lpstr>
      <vt:lpstr>Security HTTP Response Headers</vt:lpstr>
      <vt:lpstr>Security HTTP Response Headers</vt:lpstr>
      <vt:lpstr>Learn More.  Stay Connected.</vt:lpstr>
    </vt:vector>
  </TitlesOfParts>
  <Company>—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VMware presentation</dc:title>
  <dc:creator>—</dc:creator>
  <cp:lastModifiedBy>Rob Winch</cp:lastModifiedBy>
  <cp:revision>669</cp:revision>
  <cp:lastPrinted>2010-02-05T19:07:37Z</cp:lastPrinted>
  <dcterms:created xsi:type="dcterms:W3CDTF">2010-04-19T18:09:08Z</dcterms:created>
  <dcterms:modified xsi:type="dcterms:W3CDTF">2014-11-04T00:00:01Z</dcterms:modified>
</cp:coreProperties>
</file>